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64"/>
  </p:notesMasterIdLst>
  <p:sldIdLst>
    <p:sldId id="257" r:id="rId3"/>
    <p:sldId id="258" r:id="rId4"/>
    <p:sldId id="286" r:id="rId5"/>
    <p:sldId id="287" r:id="rId6"/>
    <p:sldId id="259" r:id="rId7"/>
    <p:sldId id="282" r:id="rId8"/>
    <p:sldId id="283" r:id="rId9"/>
    <p:sldId id="284" r:id="rId10"/>
    <p:sldId id="285" r:id="rId11"/>
    <p:sldId id="260" r:id="rId12"/>
    <p:sldId id="261" r:id="rId13"/>
    <p:sldId id="288" r:id="rId14"/>
    <p:sldId id="289" r:id="rId15"/>
    <p:sldId id="290" r:id="rId16"/>
    <p:sldId id="291" r:id="rId17"/>
    <p:sldId id="292" r:id="rId18"/>
    <p:sldId id="293" r:id="rId19"/>
    <p:sldId id="262" r:id="rId20"/>
    <p:sldId id="294" r:id="rId21"/>
    <p:sldId id="295" r:id="rId22"/>
    <p:sldId id="267" r:id="rId23"/>
    <p:sldId id="263" r:id="rId24"/>
    <p:sldId id="296" r:id="rId25"/>
    <p:sldId id="268" r:id="rId26"/>
    <p:sldId id="297" r:id="rId27"/>
    <p:sldId id="298" r:id="rId28"/>
    <p:sldId id="299" r:id="rId29"/>
    <p:sldId id="300" r:id="rId30"/>
    <p:sldId id="301" r:id="rId31"/>
    <p:sldId id="302" r:id="rId32"/>
    <p:sldId id="303" r:id="rId33"/>
    <p:sldId id="304"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05" r:id="rId63"/>
  </p:sldIdLst>
  <p:sldSz cx="18288000" cy="10287000"/>
  <p:notesSz cx="18288000" cy="10287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2412" autoAdjust="0"/>
  </p:normalViewPr>
  <p:slideViewPr>
    <p:cSldViewPr>
      <p:cViewPr>
        <p:scale>
          <a:sx n="100" d="100"/>
          <a:sy n="100" d="100"/>
        </p:scale>
        <p:origin x="-4092" y="-1836"/>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el Cerdas Villalobos" userId="c43c20ca-ad3b-4fcf-aaae-770cfce6c69a" providerId="ADAL" clId="{7D44AC8F-7FB4-4107-ABB3-1002FBADBADC}"/>
    <pc:docChg chg="undo custSel addSld delSld modSld sldOrd">
      <pc:chgData name="Yoel Cerdas Villalobos" userId="c43c20ca-ad3b-4fcf-aaae-770cfce6c69a" providerId="ADAL" clId="{7D44AC8F-7FB4-4107-ABB3-1002FBADBADC}" dt="2023-12-06T16:16:37.537" v="354" actId="1076"/>
      <pc:docMkLst>
        <pc:docMk/>
      </pc:docMkLst>
      <pc:sldChg chg="modSp del mod">
        <pc:chgData name="Yoel Cerdas Villalobos" userId="c43c20ca-ad3b-4fcf-aaae-770cfce6c69a" providerId="ADAL" clId="{7D44AC8F-7FB4-4107-ABB3-1002FBADBADC}" dt="2023-12-06T14:02:02.774" v="331" actId="2696"/>
        <pc:sldMkLst>
          <pc:docMk/>
          <pc:sldMk cId="0" sldId="256"/>
        </pc:sldMkLst>
        <pc:spChg chg="mod">
          <ac:chgData name="Yoel Cerdas Villalobos" userId="c43c20ca-ad3b-4fcf-aaae-770cfce6c69a" providerId="ADAL" clId="{7D44AC8F-7FB4-4107-ABB3-1002FBADBADC}" dt="2023-12-06T13:14:36.624" v="330" actId="20577"/>
          <ac:spMkLst>
            <pc:docMk/>
            <pc:sldMk cId="0" sldId="256"/>
            <ac:spMk id="8" creationId="{00000000-0000-0000-0000-000000000000}"/>
          </ac:spMkLst>
        </pc:spChg>
      </pc:sldChg>
      <pc:sldChg chg="modSp del mod">
        <pc:chgData name="Yoel Cerdas Villalobos" userId="c43c20ca-ad3b-4fcf-aaae-770cfce6c69a" providerId="ADAL" clId="{7D44AC8F-7FB4-4107-ABB3-1002FBADBADC}" dt="2023-12-05T12:46:59.222" v="5" actId="47"/>
        <pc:sldMkLst>
          <pc:docMk/>
          <pc:sldMk cId="2197993949" sldId="281"/>
        </pc:sldMkLst>
        <pc:spChg chg="mod">
          <ac:chgData name="Yoel Cerdas Villalobos" userId="c43c20ca-ad3b-4fcf-aaae-770cfce6c69a" providerId="ADAL" clId="{7D44AC8F-7FB4-4107-ABB3-1002FBADBADC}" dt="2023-12-05T12:46:44.090" v="1" actId="6549"/>
          <ac:spMkLst>
            <pc:docMk/>
            <pc:sldMk cId="2197993949" sldId="281"/>
            <ac:spMk id="3" creationId="{7580E371-75F5-3CA7-1FE3-13BAFD6861D8}"/>
          </ac:spMkLst>
        </pc:spChg>
      </pc:sldChg>
      <pc:sldChg chg="add">
        <pc:chgData name="Yoel Cerdas Villalobos" userId="c43c20ca-ad3b-4fcf-aaae-770cfce6c69a" providerId="ADAL" clId="{7D44AC8F-7FB4-4107-ABB3-1002FBADBADC}" dt="2023-12-05T12:46:39.442" v="0" actId="2890"/>
        <pc:sldMkLst>
          <pc:docMk/>
          <pc:sldMk cId="240330609" sldId="305"/>
        </pc:sldMkLst>
      </pc:sldChg>
      <pc:sldChg chg="addSp delSp modSp add mod ord">
        <pc:chgData name="Yoel Cerdas Villalobos" userId="c43c20ca-ad3b-4fcf-aaae-770cfce6c69a" providerId="ADAL" clId="{7D44AC8F-7FB4-4107-ABB3-1002FBADBADC}" dt="2023-12-05T12:54:24.255" v="30" actId="1076"/>
        <pc:sldMkLst>
          <pc:docMk/>
          <pc:sldMk cId="4255831072" sldId="306"/>
        </pc:sldMkLst>
        <pc:spChg chg="add del mod">
          <ac:chgData name="Yoel Cerdas Villalobos" userId="c43c20ca-ad3b-4fcf-aaae-770cfce6c69a" providerId="ADAL" clId="{7D44AC8F-7FB4-4107-ABB3-1002FBADBADC}" dt="2023-12-05T12:54:15.745" v="26" actId="14100"/>
          <ac:spMkLst>
            <pc:docMk/>
            <pc:sldMk cId="4255831072" sldId="306"/>
            <ac:spMk id="8" creationId="{00000000-0000-0000-0000-000000000000}"/>
          </ac:spMkLst>
        </pc:spChg>
        <pc:spChg chg="add del mod">
          <ac:chgData name="Yoel Cerdas Villalobos" userId="c43c20ca-ad3b-4fcf-aaae-770cfce6c69a" providerId="ADAL" clId="{7D44AC8F-7FB4-4107-ABB3-1002FBADBADC}" dt="2023-12-05T12:54:07.632" v="15" actId="478"/>
          <ac:spMkLst>
            <pc:docMk/>
            <pc:sldMk cId="4255831072" sldId="306"/>
            <ac:spMk id="10" creationId="{51D6D5DD-FB59-C653-93C3-966BD15B950C}"/>
          </ac:spMkLst>
        </pc:spChg>
        <pc:spChg chg="add del">
          <ac:chgData name="Yoel Cerdas Villalobos" userId="c43c20ca-ad3b-4fcf-aaae-770cfce6c69a" providerId="ADAL" clId="{7D44AC8F-7FB4-4107-ABB3-1002FBADBADC}" dt="2023-12-05T12:54:19.750" v="27" actId="478"/>
          <ac:spMkLst>
            <pc:docMk/>
            <pc:sldMk cId="4255831072" sldId="306"/>
            <ac:spMk id="14" creationId="{00000000-0000-0000-0000-000000000000}"/>
          </ac:spMkLst>
        </pc:spChg>
        <pc:picChg chg="add mod">
          <ac:chgData name="Yoel Cerdas Villalobos" userId="c43c20ca-ad3b-4fcf-aaae-770cfce6c69a" providerId="ADAL" clId="{7D44AC8F-7FB4-4107-ABB3-1002FBADBADC}" dt="2023-12-05T12:54:24.255" v="30" actId="1076"/>
          <ac:picMkLst>
            <pc:docMk/>
            <pc:sldMk cId="4255831072" sldId="306"/>
            <ac:picMk id="12" creationId="{F016C0ED-E5B1-6482-E3DF-29C6D8CAC882}"/>
          </ac:picMkLst>
        </pc:picChg>
      </pc:sldChg>
      <pc:sldChg chg="addSp delSp modSp add mod">
        <pc:chgData name="Yoel Cerdas Villalobos" userId="c43c20ca-ad3b-4fcf-aaae-770cfce6c69a" providerId="ADAL" clId="{7D44AC8F-7FB4-4107-ABB3-1002FBADBADC}" dt="2023-12-05T12:57:37.771" v="52" actId="1076"/>
        <pc:sldMkLst>
          <pc:docMk/>
          <pc:sldMk cId="197372089" sldId="307"/>
        </pc:sldMkLst>
        <pc:spChg chg="mod">
          <ac:chgData name="Yoel Cerdas Villalobos" userId="c43c20ca-ad3b-4fcf-aaae-770cfce6c69a" providerId="ADAL" clId="{7D44AC8F-7FB4-4107-ABB3-1002FBADBADC}" dt="2023-12-05T12:57:37.771" v="52" actId="1076"/>
          <ac:spMkLst>
            <pc:docMk/>
            <pc:sldMk cId="197372089" sldId="307"/>
            <ac:spMk id="8" creationId="{00000000-0000-0000-0000-000000000000}"/>
          </ac:spMkLst>
        </pc:spChg>
        <pc:picChg chg="add mod">
          <ac:chgData name="Yoel Cerdas Villalobos" userId="c43c20ca-ad3b-4fcf-aaae-770cfce6c69a" providerId="ADAL" clId="{7D44AC8F-7FB4-4107-ABB3-1002FBADBADC}" dt="2023-12-05T12:56:30.312" v="36" actId="14100"/>
          <ac:picMkLst>
            <pc:docMk/>
            <pc:sldMk cId="197372089" sldId="307"/>
            <ac:picMk id="10" creationId="{E6CDD171-5371-C622-98FC-06DCEC9BEC73}"/>
          </ac:picMkLst>
        </pc:picChg>
        <pc:picChg chg="del">
          <ac:chgData name="Yoel Cerdas Villalobos" userId="c43c20ca-ad3b-4fcf-aaae-770cfce6c69a" providerId="ADAL" clId="{7D44AC8F-7FB4-4107-ABB3-1002FBADBADC}" dt="2023-12-05T12:56:23.757" v="32" actId="478"/>
          <ac:picMkLst>
            <pc:docMk/>
            <pc:sldMk cId="197372089" sldId="307"/>
            <ac:picMk id="12" creationId="{F016C0ED-E5B1-6482-E3DF-29C6D8CAC882}"/>
          </ac:picMkLst>
        </pc:picChg>
      </pc:sldChg>
      <pc:sldChg chg="addSp delSp modSp add mod">
        <pc:chgData name="Yoel Cerdas Villalobos" userId="c43c20ca-ad3b-4fcf-aaae-770cfce6c69a" providerId="ADAL" clId="{7D44AC8F-7FB4-4107-ABB3-1002FBADBADC}" dt="2023-12-05T12:57:34.617" v="51" actId="14100"/>
        <pc:sldMkLst>
          <pc:docMk/>
          <pc:sldMk cId="460815243" sldId="308"/>
        </pc:sldMkLst>
        <pc:spChg chg="mod">
          <ac:chgData name="Yoel Cerdas Villalobos" userId="c43c20ca-ad3b-4fcf-aaae-770cfce6c69a" providerId="ADAL" clId="{7D44AC8F-7FB4-4107-ABB3-1002FBADBADC}" dt="2023-12-05T12:57:34.617" v="51" actId="14100"/>
          <ac:spMkLst>
            <pc:docMk/>
            <pc:sldMk cId="460815243" sldId="308"/>
            <ac:spMk id="8" creationId="{00000000-0000-0000-0000-000000000000}"/>
          </ac:spMkLst>
        </pc:spChg>
        <pc:picChg chg="del">
          <ac:chgData name="Yoel Cerdas Villalobos" userId="c43c20ca-ad3b-4fcf-aaae-770cfce6c69a" providerId="ADAL" clId="{7D44AC8F-7FB4-4107-ABB3-1002FBADBADC}" dt="2023-12-05T12:57:26.867" v="47" actId="478"/>
          <ac:picMkLst>
            <pc:docMk/>
            <pc:sldMk cId="460815243" sldId="308"/>
            <ac:picMk id="10" creationId="{E6CDD171-5371-C622-98FC-06DCEC9BEC73}"/>
          </ac:picMkLst>
        </pc:picChg>
        <pc:picChg chg="add mod">
          <ac:chgData name="Yoel Cerdas Villalobos" userId="c43c20ca-ad3b-4fcf-aaae-770cfce6c69a" providerId="ADAL" clId="{7D44AC8F-7FB4-4107-ABB3-1002FBADBADC}" dt="2023-12-05T12:57:30.924" v="50" actId="1076"/>
          <ac:picMkLst>
            <pc:docMk/>
            <pc:sldMk cId="460815243" sldId="308"/>
            <ac:picMk id="11" creationId="{BE4D10B5-B25D-7ED5-293F-BA227E676654}"/>
          </ac:picMkLst>
        </pc:picChg>
      </pc:sldChg>
      <pc:sldChg chg="addSp delSp modSp add mod">
        <pc:chgData name="Yoel Cerdas Villalobos" userId="c43c20ca-ad3b-4fcf-aaae-770cfce6c69a" providerId="ADAL" clId="{7D44AC8F-7FB4-4107-ABB3-1002FBADBADC}" dt="2023-12-05T12:58:10.871" v="57" actId="14100"/>
        <pc:sldMkLst>
          <pc:docMk/>
          <pc:sldMk cId="3022876088" sldId="309"/>
        </pc:sldMkLst>
        <pc:picChg chg="add mod">
          <ac:chgData name="Yoel Cerdas Villalobos" userId="c43c20ca-ad3b-4fcf-aaae-770cfce6c69a" providerId="ADAL" clId="{7D44AC8F-7FB4-4107-ABB3-1002FBADBADC}" dt="2023-12-05T12:58:10.871" v="57" actId="14100"/>
          <ac:picMkLst>
            <pc:docMk/>
            <pc:sldMk cId="3022876088" sldId="309"/>
            <ac:picMk id="10" creationId="{029DA735-4C15-BC26-DF80-72729C2371B3}"/>
          </ac:picMkLst>
        </pc:picChg>
        <pc:picChg chg="del">
          <ac:chgData name="Yoel Cerdas Villalobos" userId="c43c20ca-ad3b-4fcf-aaae-770cfce6c69a" providerId="ADAL" clId="{7D44AC8F-7FB4-4107-ABB3-1002FBADBADC}" dt="2023-12-05T12:57:44.260" v="54" actId="478"/>
          <ac:picMkLst>
            <pc:docMk/>
            <pc:sldMk cId="3022876088" sldId="309"/>
            <ac:picMk id="11" creationId="{BE4D10B5-B25D-7ED5-293F-BA227E676654}"/>
          </ac:picMkLst>
        </pc:picChg>
      </pc:sldChg>
      <pc:sldChg chg="add">
        <pc:chgData name="Yoel Cerdas Villalobos" userId="c43c20ca-ad3b-4fcf-aaae-770cfce6c69a" providerId="ADAL" clId="{7D44AC8F-7FB4-4107-ABB3-1002FBADBADC}" dt="2023-12-05T12:58:28.928" v="58" actId="2890"/>
        <pc:sldMkLst>
          <pc:docMk/>
          <pc:sldMk cId="879326828" sldId="310"/>
        </pc:sldMkLst>
      </pc:sldChg>
      <pc:sldChg chg="addSp delSp modSp add mod">
        <pc:chgData name="Yoel Cerdas Villalobos" userId="c43c20ca-ad3b-4fcf-aaae-770cfce6c69a" providerId="ADAL" clId="{7D44AC8F-7FB4-4107-ABB3-1002FBADBADC}" dt="2023-12-05T13:01:24.813" v="90" actId="20577"/>
        <pc:sldMkLst>
          <pc:docMk/>
          <pc:sldMk cId="1758895504" sldId="311"/>
        </pc:sldMkLst>
        <pc:spChg chg="mod">
          <ac:chgData name="Yoel Cerdas Villalobos" userId="c43c20ca-ad3b-4fcf-aaae-770cfce6c69a" providerId="ADAL" clId="{7D44AC8F-7FB4-4107-ABB3-1002FBADBADC}" dt="2023-12-05T13:01:24.813" v="90" actId="20577"/>
          <ac:spMkLst>
            <pc:docMk/>
            <pc:sldMk cId="1758895504" sldId="311"/>
            <ac:spMk id="8" creationId="{00000000-0000-0000-0000-000000000000}"/>
          </ac:spMkLst>
        </pc:spChg>
        <pc:picChg chg="del">
          <ac:chgData name="Yoel Cerdas Villalobos" userId="c43c20ca-ad3b-4fcf-aaae-770cfce6c69a" providerId="ADAL" clId="{7D44AC8F-7FB4-4107-ABB3-1002FBADBADC}" dt="2023-12-05T13:01:18.476" v="86" actId="478"/>
          <ac:picMkLst>
            <pc:docMk/>
            <pc:sldMk cId="1758895504" sldId="311"/>
            <ac:picMk id="10" creationId="{029DA735-4C15-BC26-DF80-72729C2371B3}"/>
          </ac:picMkLst>
        </pc:picChg>
        <pc:picChg chg="add mod">
          <ac:chgData name="Yoel Cerdas Villalobos" userId="c43c20ca-ad3b-4fcf-aaae-770cfce6c69a" providerId="ADAL" clId="{7D44AC8F-7FB4-4107-ABB3-1002FBADBADC}" dt="2023-12-05T13:01:22.009" v="89" actId="1076"/>
          <ac:picMkLst>
            <pc:docMk/>
            <pc:sldMk cId="1758895504" sldId="311"/>
            <ac:picMk id="11" creationId="{84DF0F49-342C-AA28-EC07-FF23CAE82CAB}"/>
          </ac:picMkLst>
        </pc:picChg>
      </pc:sldChg>
      <pc:sldChg chg="addSp delSp modSp add mod">
        <pc:chgData name="Yoel Cerdas Villalobos" userId="c43c20ca-ad3b-4fcf-aaae-770cfce6c69a" providerId="ADAL" clId="{7D44AC8F-7FB4-4107-ABB3-1002FBADBADC}" dt="2023-12-06T16:16:37.537" v="354" actId="1076"/>
        <pc:sldMkLst>
          <pc:docMk/>
          <pc:sldMk cId="3006460456" sldId="312"/>
        </pc:sldMkLst>
        <pc:picChg chg="add mod">
          <ac:chgData name="Yoel Cerdas Villalobos" userId="c43c20ca-ad3b-4fcf-aaae-770cfce6c69a" providerId="ADAL" clId="{7D44AC8F-7FB4-4107-ABB3-1002FBADBADC}" dt="2023-12-06T16:16:37.537" v="354" actId="1076"/>
          <ac:picMkLst>
            <pc:docMk/>
            <pc:sldMk cId="3006460456" sldId="312"/>
            <ac:picMk id="10" creationId="{93CA6CDD-D6C0-D8E8-8635-D0F093E2B5F8}"/>
          </ac:picMkLst>
        </pc:picChg>
        <pc:picChg chg="del">
          <ac:chgData name="Yoel Cerdas Villalobos" userId="c43c20ca-ad3b-4fcf-aaae-770cfce6c69a" providerId="ADAL" clId="{7D44AC8F-7FB4-4107-ABB3-1002FBADBADC}" dt="2023-12-05T13:01:50.044" v="92" actId="478"/>
          <ac:picMkLst>
            <pc:docMk/>
            <pc:sldMk cId="3006460456" sldId="312"/>
            <ac:picMk id="11" creationId="{84DF0F49-342C-AA28-EC07-FF23CAE82CAB}"/>
          </ac:picMkLst>
        </pc:picChg>
      </pc:sldChg>
      <pc:sldChg chg="addSp delSp modSp add mod">
        <pc:chgData name="Yoel Cerdas Villalobos" userId="c43c20ca-ad3b-4fcf-aaae-770cfce6c69a" providerId="ADAL" clId="{7D44AC8F-7FB4-4107-ABB3-1002FBADBADC}" dt="2023-12-05T13:02:49.259" v="103" actId="1076"/>
        <pc:sldMkLst>
          <pc:docMk/>
          <pc:sldMk cId="1928231105" sldId="313"/>
        </pc:sldMkLst>
        <pc:picChg chg="del">
          <ac:chgData name="Yoel Cerdas Villalobos" userId="c43c20ca-ad3b-4fcf-aaae-770cfce6c69a" providerId="ADAL" clId="{7D44AC8F-7FB4-4107-ABB3-1002FBADBADC}" dt="2023-12-05T13:02:42.636" v="98" actId="478"/>
          <ac:picMkLst>
            <pc:docMk/>
            <pc:sldMk cId="1928231105" sldId="313"/>
            <ac:picMk id="10" creationId="{93CA6CDD-D6C0-D8E8-8635-D0F093E2B5F8}"/>
          </ac:picMkLst>
        </pc:picChg>
        <pc:picChg chg="add mod">
          <ac:chgData name="Yoel Cerdas Villalobos" userId="c43c20ca-ad3b-4fcf-aaae-770cfce6c69a" providerId="ADAL" clId="{7D44AC8F-7FB4-4107-ABB3-1002FBADBADC}" dt="2023-12-05T13:02:49.259" v="103" actId="1076"/>
          <ac:picMkLst>
            <pc:docMk/>
            <pc:sldMk cId="1928231105" sldId="313"/>
            <ac:picMk id="11" creationId="{C5F0CD1B-751E-DD17-1201-1F9C15E89E9E}"/>
          </ac:picMkLst>
        </pc:picChg>
      </pc:sldChg>
      <pc:sldChg chg="addSp delSp modSp add mod">
        <pc:chgData name="Yoel Cerdas Villalobos" userId="c43c20ca-ad3b-4fcf-aaae-770cfce6c69a" providerId="ADAL" clId="{7D44AC8F-7FB4-4107-ABB3-1002FBADBADC}" dt="2023-12-05T13:03:32.067" v="109" actId="14100"/>
        <pc:sldMkLst>
          <pc:docMk/>
          <pc:sldMk cId="3661201439" sldId="314"/>
        </pc:sldMkLst>
        <pc:picChg chg="add mod">
          <ac:chgData name="Yoel Cerdas Villalobos" userId="c43c20ca-ad3b-4fcf-aaae-770cfce6c69a" providerId="ADAL" clId="{7D44AC8F-7FB4-4107-ABB3-1002FBADBADC}" dt="2023-12-05T13:03:32.067" v="109" actId="14100"/>
          <ac:picMkLst>
            <pc:docMk/>
            <pc:sldMk cId="3661201439" sldId="314"/>
            <ac:picMk id="10" creationId="{75919AC6-4C34-D3E7-609E-D27706B23293}"/>
          </ac:picMkLst>
        </pc:picChg>
        <pc:picChg chg="del">
          <ac:chgData name="Yoel Cerdas Villalobos" userId="c43c20ca-ad3b-4fcf-aaae-770cfce6c69a" providerId="ADAL" clId="{7D44AC8F-7FB4-4107-ABB3-1002FBADBADC}" dt="2023-12-05T13:03:25.485" v="105" actId="478"/>
          <ac:picMkLst>
            <pc:docMk/>
            <pc:sldMk cId="3661201439" sldId="314"/>
            <ac:picMk id="11" creationId="{C5F0CD1B-751E-DD17-1201-1F9C15E89E9E}"/>
          </ac:picMkLst>
        </pc:picChg>
      </pc:sldChg>
      <pc:sldChg chg="addSp delSp modSp add mod">
        <pc:chgData name="Yoel Cerdas Villalobos" userId="c43c20ca-ad3b-4fcf-aaae-770cfce6c69a" providerId="ADAL" clId="{7D44AC8F-7FB4-4107-ABB3-1002FBADBADC}" dt="2023-12-05T13:04:05.931" v="115" actId="1076"/>
        <pc:sldMkLst>
          <pc:docMk/>
          <pc:sldMk cId="3510151927" sldId="315"/>
        </pc:sldMkLst>
        <pc:picChg chg="del">
          <ac:chgData name="Yoel Cerdas Villalobos" userId="c43c20ca-ad3b-4fcf-aaae-770cfce6c69a" providerId="ADAL" clId="{7D44AC8F-7FB4-4107-ABB3-1002FBADBADC}" dt="2023-12-05T13:04:00.141" v="111" actId="478"/>
          <ac:picMkLst>
            <pc:docMk/>
            <pc:sldMk cId="3510151927" sldId="315"/>
            <ac:picMk id="10" creationId="{75919AC6-4C34-D3E7-609E-D27706B23293}"/>
          </ac:picMkLst>
        </pc:picChg>
        <pc:picChg chg="add mod">
          <ac:chgData name="Yoel Cerdas Villalobos" userId="c43c20ca-ad3b-4fcf-aaae-770cfce6c69a" providerId="ADAL" clId="{7D44AC8F-7FB4-4107-ABB3-1002FBADBADC}" dt="2023-12-05T13:04:05.931" v="115" actId="1076"/>
          <ac:picMkLst>
            <pc:docMk/>
            <pc:sldMk cId="3510151927" sldId="315"/>
            <ac:picMk id="11" creationId="{39C333E8-4343-3FB6-12AF-D3ED76F6BE13}"/>
          </ac:picMkLst>
        </pc:picChg>
      </pc:sldChg>
      <pc:sldChg chg="addSp delSp modSp add mod">
        <pc:chgData name="Yoel Cerdas Villalobos" userId="c43c20ca-ad3b-4fcf-aaae-770cfce6c69a" providerId="ADAL" clId="{7D44AC8F-7FB4-4107-ABB3-1002FBADBADC}" dt="2023-12-05T13:04:31.375" v="121" actId="1076"/>
        <pc:sldMkLst>
          <pc:docMk/>
          <pc:sldMk cId="3771275979" sldId="316"/>
        </pc:sldMkLst>
        <pc:picChg chg="add mod">
          <ac:chgData name="Yoel Cerdas Villalobos" userId="c43c20ca-ad3b-4fcf-aaae-770cfce6c69a" providerId="ADAL" clId="{7D44AC8F-7FB4-4107-ABB3-1002FBADBADC}" dt="2023-12-05T13:04:31.375" v="121" actId="1076"/>
          <ac:picMkLst>
            <pc:docMk/>
            <pc:sldMk cId="3771275979" sldId="316"/>
            <ac:picMk id="10" creationId="{C3EE9CD3-8CF0-FD22-B918-CC3BB5295BA2}"/>
          </ac:picMkLst>
        </pc:picChg>
        <pc:picChg chg="del">
          <ac:chgData name="Yoel Cerdas Villalobos" userId="c43c20ca-ad3b-4fcf-aaae-770cfce6c69a" providerId="ADAL" clId="{7D44AC8F-7FB4-4107-ABB3-1002FBADBADC}" dt="2023-12-05T13:04:26.053" v="117" actId="478"/>
          <ac:picMkLst>
            <pc:docMk/>
            <pc:sldMk cId="3771275979" sldId="316"/>
            <ac:picMk id="11" creationId="{39C333E8-4343-3FB6-12AF-D3ED76F6BE13}"/>
          </ac:picMkLst>
        </pc:picChg>
      </pc:sldChg>
      <pc:sldChg chg="add">
        <pc:chgData name="Yoel Cerdas Villalobos" userId="c43c20ca-ad3b-4fcf-aaae-770cfce6c69a" providerId="ADAL" clId="{7D44AC8F-7FB4-4107-ABB3-1002FBADBADC}" dt="2023-12-05T13:04:34.884" v="122" actId="2890"/>
        <pc:sldMkLst>
          <pc:docMk/>
          <pc:sldMk cId="3683948717" sldId="317"/>
        </pc:sldMkLst>
      </pc:sldChg>
      <pc:sldChg chg="addSp delSp modSp add mod ord">
        <pc:chgData name="Yoel Cerdas Villalobos" userId="c43c20ca-ad3b-4fcf-aaae-770cfce6c69a" providerId="ADAL" clId="{7D44AC8F-7FB4-4107-ABB3-1002FBADBADC}" dt="2023-12-05T13:05:34.860" v="134" actId="20577"/>
        <pc:sldMkLst>
          <pc:docMk/>
          <pc:sldMk cId="4210265896" sldId="318"/>
        </pc:sldMkLst>
        <pc:spChg chg="mod">
          <ac:chgData name="Yoel Cerdas Villalobos" userId="c43c20ca-ad3b-4fcf-aaae-770cfce6c69a" providerId="ADAL" clId="{7D44AC8F-7FB4-4107-ABB3-1002FBADBADC}" dt="2023-12-05T13:05:34.860" v="134" actId="20577"/>
          <ac:spMkLst>
            <pc:docMk/>
            <pc:sldMk cId="4210265896" sldId="318"/>
            <ac:spMk id="8" creationId="{00000000-0000-0000-0000-000000000000}"/>
          </ac:spMkLst>
        </pc:spChg>
        <pc:picChg chg="add mod">
          <ac:chgData name="Yoel Cerdas Villalobos" userId="c43c20ca-ad3b-4fcf-aaae-770cfce6c69a" providerId="ADAL" clId="{7D44AC8F-7FB4-4107-ABB3-1002FBADBADC}" dt="2023-12-05T13:05:30.863" v="129" actId="14100"/>
          <ac:picMkLst>
            <pc:docMk/>
            <pc:sldMk cId="4210265896" sldId="318"/>
            <ac:picMk id="10" creationId="{426A2307-D380-219C-01D6-FE339A2D53DA}"/>
          </ac:picMkLst>
        </pc:picChg>
        <pc:picChg chg="del">
          <ac:chgData name="Yoel Cerdas Villalobos" userId="c43c20ca-ad3b-4fcf-aaae-770cfce6c69a" providerId="ADAL" clId="{7D44AC8F-7FB4-4107-ABB3-1002FBADBADC}" dt="2023-12-05T13:05:25.205" v="126" actId="478"/>
          <ac:picMkLst>
            <pc:docMk/>
            <pc:sldMk cId="4210265896" sldId="318"/>
            <ac:picMk id="11" creationId="{84DF0F49-342C-AA28-EC07-FF23CAE82CAB}"/>
          </ac:picMkLst>
        </pc:picChg>
      </pc:sldChg>
      <pc:sldChg chg="addSp delSp modSp add mod">
        <pc:chgData name="Yoel Cerdas Villalobos" userId="c43c20ca-ad3b-4fcf-aaae-770cfce6c69a" providerId="ADAL" clId="{7D44AC8F-7FB4-4107-ABB3-1002FBADBADC}" dt="2023-12-05T13:07:19.731" v="152" actId="20577"/>
        <pc:sldMkLst>
          <pc:docMk/>
          <pc:sldMk cId="154761521" sldId="319"/>
        </pc:sldMkLst>
        <pc:spChg chg="mod">
          <ac:chgData name="Yoel Cerdas Villalobos" userId="c43c20ca-ad3b-4fcf-aaae-770cfce6c69a" providerId="ADAL" clId="{7D44AC8F-7FB4-4107-ABB3-1002FBADBADC}" dt="2023-12-05T13:07:19.731" v="152" actId="20577"/>
          <ac:spMkLst>
            <pc:docMk/>
            <pc:sldMk cId="154761521" sldId="319"/>
            <ac:spMk id="8" creationId="{00000000-0000-0000-0000-000000000000}"/>
          </ac:spMkLst>
        </pc:spChg>
        <pc:picChg chg="del">
          <ac:chgData name="Yoel Cerdas Villalobos" userId="c43c20ca-ad3b-4fcf-aaae-770cfce6c69a" providerId="ADAL" clId="{7D44AC8F-7FB4-4107-ABB3-1002FBADBADC}" dt="2023-12-05T13:05:56.062" v="136" actId="478"/>
          <ac:picMkLst>
            <pc:docMk/>
            <pc:sldMk cId="154761521" sldId="319"/>
            <ac:picMk id="10" creationId="{426A2307-D380-219C-01D6-FE339A2D53DA}"/>
          </ac:picMkLst>
        </pc:picChg>
        <pc:picChg chg="add mod">
          <ac:chgData name="Yoel Cerdas Villalobos" userId="c43c20ca-ad3b-4fcf-aaae-770cfce6c69a" providerId="ADAL" clId="{7D44AC8F-7FB4-4107-ABB3-1002FBADBADC}" dt="2023-12-05T13:06:01.812" v="140" actId="14100"/>
          <ac:picMkLst>
            <pc:docMk/>
            <pc:sldMk cId="154761521" sldId="319"/>
            <ac:picMk id="11" creationId="{814603F2-435F-DA1E-A5A5-2356EE09506F}"/>
          </ac:picMkLst>
        </pc:picChg>
      </pc:sldChg>
      <pc:sldChg chg="addSp delSp modSp add mod">
        <pc:chgData name="Yoel Cerdas Villalobos" userId="c43c20ca-ad3b-4fcf-aaae-770cfce6c69a" providerId="ADAL" clId="{7D44AC8F-7FB4-4107-ABB3-1002FBADBADC}" dt="2023-12-05T13:07:23.510" v="153"/>
        <pc:sldMkLst>
          <pc:docMk/>
          <pc:sldMk cId="884911560" sldId="320"/>
        </pc:sldMkLst>
        <pc:spChg chg="mod">
          <ac:chgData name="Yoel Cerdas Villalobos" userId="c43c20ca-ad3b-4fcf-aaae-770cfce6c69a" providerId="ADAL" clId="{7D44AC8F-7FB4-4107-ABB3-1002FBADBADC}" dt="2023-12-05T13:07:23.510" v="153"/>
          <ac:spMkLst>
            <pc:docMk/>
            <pc:sldMk cId="884911560" sldId="320"/>
            <ac:spMk id="8" creationId="{00000000-0000-0000-0000-000000000000}"/>
          </ac:spMkLst>
        </pc:spChg>
        <pc:picChg chg="add mod">
          <ac:chgData name="Yoel Cerdas Villalobos" userId="c43c20ca-ad3b-4fcf-aaae-770cfce6c69a" providerId="ADAL" clId="{7D44AC8F-7FB4-4107-ABB3-1002FBADBADC}" dt="2023-12-05T13:07:01.663" v="146" actId="1076"/>
          <ac:picMkLst>
            <pc:docMk/>
            <pc:sldMk cId="884911560" sldId="320"/>
            <ac:picMk id="10" creationId="{0F83B15F-A5D6-29B7-FC14-1A54E8BE5C39}"/>
          </ac:picMkLst>
        </pc:picChg>
        <pc:picChg chg="del">
          <ac:chgData name="Yoel Cerdas Villalobos" userId="c43c20ca-ad3b-4fcf-aaae-770cfce6c69a" providerId="ADAL" clId="{7D44AC8F-7FB4-4107-ABB3-1002FBADBADC}" dt="2023-12-05T13:06:55.166" v="142" actId="478"/>
          <ac:picMkLst>
            <pc:docMk/>
            <pc:sldMk cId="884911560" sldId="320"/>
            <ac:picMk id="11" creationId="{814603F2-435F-DA1E-A5A5-2356EE09506F}"/>
          </ac:picMkLst>
        </pc:picChg>
      </pc:sldChg>
      <pc:sldChg chg="addSp delSp modSp add mod">
        <pc:chgData name="Yoel Cerdas Villalobos" userId="c43c20ca-ad3b-4fcf-aaae-770cfce6c69a" providerId="ADAL" clId="{7D44AC8F-7FB4-4107-ABB3-1002FBADBADC}" dt="2023-12-05T13:08:11.135" v="174" actId="1076"/>
        <pc:sldMkLst>
          <pc:docMk/>
          <pc:sldMk cId="3691104899" sldId="321"/>
        </pc:sldMkLst>
        <pc:spChg chg="mod">
          <ac:chgData name="Yoel Cerdas Villalobos" userId="c43c20ca-ad3b-4fcf-aaae-770cfce6c69a" providerId="ADAL" clId="{7D44AC8F-7FB4-4107-ABB3-1002FBADBADC}" dt="2023-12-05T13:07:50.989" v="169" actId="20577"/>
          <ac:spMkLst>
            <pc:docMk/>
            <pc:sldMk cId="3691104899" sldId="321"/>
            <ac:spMk id="8" creationId="{00000000-0000-0000-0000-000000000000}"/>
          </ac:spMkLst>
        </pc:spChg>
        <pc:picChg chg="del">
          <ac:chgData name="Yoel Cerdas Villalobos" userId="c43c20ca-ad3b-4fcf-aaae-770cfce6c69a" providerId="ADAL" clId="{7D44AC8F-7FB4-4107-ABB3-1002FBADBADC}" dt="2023-12-05T13:08:05.868" v="170" actId="478"/>
          <ac:picMkLst>
            <pc:docMk/>
            <pc:sldMk cId="3691104899" sldId="321"/>
            <ac:picMk id="10" creationId="{0F83B15F-A5D6-29B7-FC14-1A54E8BE5C39}"/>
          </ac:picMkLst>
        </pc:picChg>
        <pc:picChg chg="add mod">
          <ac:chgData name="Yoel Cerdas Villalobos" userId="c43c20ca-ad3b-4fcf-aaae-770cfce6c69a" providerId="ADAL" clId="{7D44AC8F-7FB4-4107-ABB3-1002FBADBADC}" dt="2023-12-05T13:08:11.135" v="174" actId="1076"/>
          <ac:picMkLst>
            <pc:docMk/>
            <pc:sldMk cId="3691104899" sldId="321"/>
            <ac:picMk id="11" creationId="{D52DA242-755B-7264-4FD5-BBE60D63D98A}"/>
          </ac:picMkLst>
        </pc:picChg>
      </pc:sldChg>
      <pc:sldChg chg="add">
        <pc:chgData name="Yoel Cerdas Villalobos" userId="c43c20ca-ad3b-4fcf-aaae-770cfce6c69a" providerId="ADAL" clId="{7D44AC8F-7FB4-4107-ABB3-1002FBADBADC}" dt="2023-12-05T13:08:23.149" v="175" actId="2890"/>
        <pc:sldMkLst>
          <pc:docMk/>
          <pc:sldMk cId="252255786" sldId="322"/>
        </pc:sldMkLst>
      </pc:sldChg>
      <pc:sldChg chg="addSp delSp modSp add mod">
        <pc:chgData name="Yoel Cerdas Villalobos" userId="c43c20ca-ad3b-4fcf-aaae-770cfce6c69a" providerId="ADAL" clId="{7D44AC8F-7FB4-4107-ABB3-1002FBADBADC}" dt="2023-12-05T14:14:23.822" v="188" actId="20577"/>
        <pc:sldMkLst>
          <pc:docMk/>
          <pc:sldMk cId="1291626228" sldId="323"/>
        </pc:sldMkLst>
        <pc:spChg chg="mod">
          <ac:chgData name="Yoel Cerdas Villalobos" userId="c43c20ca-ad3b-4fcf-aaae-770cfce6c69a" providerId="ADAL" clId="{7D44AC8F-7FB4-4107-ABB3-1002FBADBADC}" dt="2023-12-05T14:14:23.822" v="188" actId="20577"/>
          <ac:spMkLst>
            <pc:docMk/>
            <pc:sldMk cId="1291626228" sldId="323"/>
            <ac:spMk id="8" creationId="{00000000-0000-0000-0000-000000000000}"/>
          </ac:spMkLst>
        </pc:spChg>
        <pc:picChg chg="add mod">
          <ac:chgData name="Yoel Cerdas Villalobos" userId="c43c20ca-ad3b-4fcf-aaae-770cfce6c69a" providerId="ADAL" clId="{7D44AC8F-7FB4-4107-ABB3-1002FBADBADC}" dt="2023-12-05T14:14:17.770" v="182" actId="1076"/>
          <ac:picMkLst>
            <pc:docMk/>
            <pc:sldMk cId="1291626228" sldId="323"/>
            <ac:picMk id="10" creationId="{717FCB4D-05FD-B653-C931-025665B5A0EA}"/>
          </ac:picMkLst>
        </pc:picChg>
        <pc:picChg chg="del">
          <ac:chgData name="Yoel Cerdas Villalobos" userId="c43c20ca-ad3b-4fcf-aaae-770cfce6c69a" providerId="ADAL" clId="{7D44AC8F-7FB4-4107-ABB3-1002FBADBADC}" dt="2023-12-05T14:14:07.728" v="177" actId="478"/>
          <ac:picMkLst>
            <pc:docMk/>
            <pc:sldMk cId="1291626228" sldId="323"/>
            <ac:picMk id="11" creationId="{D52DA242-755B-7264-4FD5-BBE60D63D98A}"/>
          </ac:picMkLst>
        </pc:picChg>
      </pc:sldChg>
      <pc:sldChg chg="addSp delSp modSp add mod">
        <pc:chgData name="Yoel Cerdas Villalobos" userId="c43c20ca-ad3b-4fcf-aaae-770cfce6c69a" providerId="ADAL" clId="{7D44AC8F-7FB4-4107-ABB3-1002FBADBADC}" dt="2023-12-05T14:15:18.696" v="195" actId="14100"/>
        <pc:sldMkLst>
          <pc:docMk/>
          <pc:sldMk cId="2928653195" sldId="324"/>
        </pc:sldMkLst>
        <pc:picChg chg="del mod">
          <ac:chgData name="Yoel Cerdas Villalobos" userId="c43c20ca-ad3b-4fcf-aaae-770cfce6c69a" providerId="ADAL" clId="{7D44AC8F-7FB4-4107-ABB3-1002FBADBADC}" dt="2023-12-05T14:15:10.549" v="191" actId="478"/>
          <ac:picMkLst>
            <pc:docMk/>
            <pc:sldMk cId="2928653195" sldId="324"/>
            <ac:picMk id="10" creationId="{717FCB4D-05FD-B653-C931-025665B5A0EA}"/>
          </ac:picMkLst>
        </pc:picChg>
        <pc:picChg chg="add mod">
          <ac:chgData name="Yoel Cerdas Villalobos" userId="c43c20ca-ad3b-4fcf-aaae-770cfce6c69a" providerId="ADAL" clId="{7D44AC8F-7FB4-4107-ABB3-1002FBADBADC}" dt="2023-12-05T14:15:18.696" v="195" actId="14100"/>
          <ac:picMkLst>
            <pc:docMk/>
            <pc:sldMk cId="2928653195" sldId="324"/>
            <ac:picMk id="11" creationId="{876705CB-6AA4-0246-3FD6-C0592FC61B2C}"/>
          </ac:picMkLst>
        </pc:picChg>
      </pc:sldChg>
      <pc:sldChg chg="addSp delSp modSp add mod">
        <pc:chgData name="Yoel Cerdas Villalobos" userId="c43c20ca-ad3b-4fcf-aaae-770cfce6c69a" providerId="ADAL" clId="{7D44AC8F-7FB4-4107-ABB3-1002FBADBADC}" dt="2023-12-05T14:17:10.750" v="218" actId="14100"/>
        <pc:sldMkLst>
          <pc:docMk/>
          <pc:sldMk cId="1123757866" sldId="325"/>
        </pc:sldMkLst>
        <pc:spChg chg="mod">
          <ac:chgData name="Yoel Cerdas Villalobos" userId="c43c20ca-ad3b-4fcf-aaae-770cfce6c69a" providerId="ADAL" clId="{7D44AC8F-7FB4-4107-ABB3-1002FBADBADC}" dt="2023-12-05T14:17:00.645" v="214" actId="20577"/>
          <ac:spMkLst>
            <pc:docMk/>
            <pc:sldMk cId="1123757866" sldId="325"/>
            <ac:spMk id="8" creationId="{00000000-0000-0000-0000-000000000000}"/>
          </ac:spMkLst>
        </pc:spChg>
        <pc:picChg chg="add mod">
          <ac:chgData name="Yoel Cerdas Villalobos" userId="c43c20ca-ad3b-4fcf-aaae-770cfce6c69a" providerId="ADAL" clId="{7D44AC8F-7FB4-4107-ABB3-1002FBADBADC}" dt="2023-12-05T14:17:10.750" v="218" actId="14100"/>
          <ac:picMkLst>
            <pc:docMk/>
            <pc:sldMk cId="1123757866" sldId="325"/>
            <ac:picMk id="10" creationId="{E9E9C7C8-5607-8A1B-1431-375A745D2CD1}"/>
          </ac:picMkLst>
        </pc:picChg>
        <pc:picChg chg="del">
          <ac:chgData name="Yoel Cerdas Villalobos" userId="c43c20ca-ad3b-4fcf-aaae-770cfce6c69a" providerId="ADAL" clId="{7D44AC8F-7FB4-4107-ABB3-1002FBADBADC}" dt="2023-12-05T14:17:03.143" v="215" actId="478"/>
          <ac:picMkLst>
            <pc:docMk/>
            <pc:sldMk cId="1123757866" sldId="325"/>
            <ac:picMk id="11" creationId="{876705CB-6AA4-0246-3FD6-C0592FC61B2C}"/>
          </ac:picMkLst>
        </pc:picChg>
      </pc:sldChg>
      <pc:sldChg chg="addSp delSp modSp add mod">
        <pc:chgData name="Yoel Cerdas Villalobos" userId="c43c20ca-ad3b-4fcf-aaae-770cfce6c69a" providerId="ADAL" clId="{7D44AC8F-7FB4-4107-ABB3-1002FBADBADC}" dt="2023-12-05T14:17:57.058" v="231" actId="1076"/>
        <pc:sldMkLst>
          <pc:docMk/>
          <pc:sldMk cId="3690680623" sldId="326"/>
        </pc:sldMkLst>
        <pc:spChg chg="mod">
          <ac:chgData name="Yoel Cerdas Villalobos" userId="c43c20ca-ad3b-4fcf-aaae-770cfce6c69a" providerId="ADAL" clId="{7D44AC8F-7FB4-4107-ABB3-1002FBADBADC}" dt="2023-12-05T14:17:52.543" v="229" actId="1076"/>
          <ac:spMkLst>
            <pc:docMk/>
            <pc:sldMk cId="3690680623" sldId="326"/>
            <ac:spMk id="8" creationId="{00000000-0000-0000-0000-000000000000}"/>
          </ac:spMkLst>
        </pc:spChg>
        <pc:picChg chg="del">
          <ac:chgData name="Yoel Cerdas Villalobos" userId="c43c20ca-ad3b-4fcf-aaae-770cfce6c69a" providerId="ADAL" clId="{7D44AC8F-7FB4-4107-ABB3-1002FBADBADC}" dt="2023-12-05T14:17:42.549" v="224" actId="478"/>
          <ac:picMkLst>
            <pc:docMk/>
            <pc:sldMk cId="3690680623" sldId="326"/>
            <ac:picMk id="10" creationId="{E9E9C7C8-5607-8A1B-1431-375A745D2CD1}"/>
          </ac:picMkLst>
        </pc:picChg>
        <pc:picChg chg="add mod">
          <ac:chgData name="Yoel Cerdas Villalobos" userId="c43c20ca-ad3b-4fcf-aaae-770cfce6c69a" providerId="ADAL" clId="{7D44AC8F-7FB4-4107-ABB3-1002FBADBADC}" dt="2023-12-05T14:17:57.058" v="231" actId="1076"/>
          <ac:picMkLst>
            <pc:docMk/>
            <pc:sldMk cId="3690680623" sldId="326"/>
            <ac:picMk id="11" creationId="{7643F329-16D5-0B04-DFEB-01CFD3A10783}"/>
          </ac:picMkLst>
        </pc:picChg>
      </pc:sldChg>
      <pc:sldChg chg="addSp delSp modSp add mod">
        <pc:chgData name="Yoel Cerdas Villalobos" userId="c43c20ca-ad3b-4fcf-aaae-770cfce6c69a" providerId="ADAL" clId="{7D44AC8F-7FB4-4107-ABB3-1002FBADBADC}" dt="2023-12-05T14:18:33.549" v="236" actId="1076"/>
        <pc:sldMkLst>
          <pc:docMk/>
          <pc:sldMk cId="2865072268" sldId="327"/>
        </pc:sldMkLst>
        <pc:picChg chg="add mod">
          <ac:chgData name="Yoel Cerdas Villalobos" userId="c43c20ca-ad3b-4fcf-aaae-770cfce6c69a" providerId="ADAL" clId="{7D44AC8F-7FB4-4107-ABB3-1002FBADBADC}" dt="2023-12-05T14:18:33.549" v="236" actId="1076"/>
          <ac:picMkLst>
            <pc:docMk/>
            <pc:sldMk cId="2865072268" sldId="327"/>
            <ac:picMk id="10" creationId="{46319293-8372-F9FE-BCB9-65F9943FD091}"/>
          </ac:picMkLst>
        </pc:picChg>
        <pc:picChg chg="del">
          <ac:chgData name="Yoel Cerdas Villalobos" userId="c43c20ca-ad3b-4fcf-aaae-770cfce6c69a" providerId="ADAL" clId="{7D44AC8F-7FB4-4107-ABB3-1002FBADBADC}" dt="2023-12-05T14:18:28.647" v="233" actId="478"/>
          <ac:picMkLst>
            <pc:docMk/>
            <pc:sldMk cId="2865072268" sldId="327"/>
            <ac:picMk id="11" creationId="{7643F329-16D5-0B04-DFEB-01CFD3A10783}"/>
          </ac:picMkLst>
        </pc:picChg>
      </pc:sldChg>
      <pc:sldChg chg="addSp delSp modSp add mod">
        <pc:chgData name="Yoel Cerdas Villalobos" userId="c43c20ca-ad3b-4fcf-aaae-770cfce6c69a" providerId="ADAL" clId="{7D44AC8F-7FB4-4107-ABB3-1002FBADBADC}" dt="2023-12-05T14:20:23.470" v="256" actId="1076"/>
        <pc:sldMkLst>
          <pc:docMk/>
          <pc:sldMk cId="3284938030" sldId="328"/>
        </pc:sldMkLst>
        <pc:spChg chg="mod">
          <ac:chgData name="Yoel Cerdas Villalobos" userId="c43c20ca-ad3b-4fcf-aaae-770cfce6c69a" providerId="ADAL" clId="{7D44AC8F-7FB4-4107-ABB3-1002FBADBADC}" dt="2023-12-05T14:18:56.133" v="251" actId="20577"/>
          <ac:spMkLst>
            <pc:docMk/>
            <pc:sldMk cId="3284938030" sldId="328"/>
            <ac:spMk id="8" creationId="{00000000-0000-0000-0000-000000000000}"/>
          </ac:spMkLst>
        </pc:spChg>
        <pc:picChg chg="del">
          <ac:chgData name="Yoel Cerdas Villalobos" userId="c43c20ca-ad3b-4fcf-aaae-770cfce6c69a" providerId="ADAL" clId="{7D44AC8F-7FB4-4107-ABB3-1002FBADBADC}" dt="2023-12-05T14:20:17.557" v="252" actId="478"/>
          <ac:picMkLst>
            <pc:docMk/>
            <pc:sldMk cId="3284938030" sldId="328"/>
            <ac:picMk id="10" creationId="{46319293-8372-F9FE-BCB9-65F9943FD091}"/>
          </ac:picMkLst>
        </pc:picChg>
        <pc:picChg chg="add mod">
          <ac:chgData name="Yoel Cerdas Villalobos" userId="c43c20ca-ad3b-4fcf-aaae-770cfce6c69a" providerId="ADAL" clId="{7D44AC8F-7FB4-4107-ABB3-1002FBADBADC}" dt="2023-12-05T14:20:23.470" v="256" actId="1076"/>
          <ac:picMkLst>
            <pc:docMk/>
            <pc:sldMk cId="3284938030" sldId="328"/>
            <ac:picMk id="11" creationId="{41A021D1-7043-C4E8-F705-2D93029CDC03}"/>
          </ac:picMkLst>
        </pc:picChg>
      </pc:sldChg>
      <pc:sldChg chg="add">
        <pc:chgData name="Yoel Cerdas Villalobos" userId="c43c20ca-ad3b-4fcf-aaae-770cfce6c69a" providerId="ADAL" clId="{7D44AC8F-7FB4-4107-ABB3-1002FBADBADC}" dt="2023-12-05T14:20:27.589" v="257" actId="2890"/>
        <pc:sldMkLst>
          <pc:docMk/>
          <pc:sldMk cId="2615594979" sldId="329"/>
        </pc:sldMkLst>
      </pc:sldChg>
      <pc:sldChg chg="addSp delSp modSp add mod">
        <pc:chgData name="Yoel Cerdas Villalobos" userId="c43c20ca-ad3b-4fcf-aaae-770cfce6c69a" providerId="ADAL" clId="{7D44AC8F-7FB4-4107-ABB3-1002FBADBADC}" dt="2023-12-05T14:36:18.243" v="269" actId="1076"/>
        <pc:sldMkLst>
          <pc:docMk/>
          <pc:sldMk cId="1094103644" sldId="330"/>
        </pc:sldMkLst>
        <pc:spChg chg="mod">
          <ac:chgData name="Yoel Cerdas Villalobos" userId="c43c20ca-ad3b-4fcf-aaae-770cfce6c69a" providerId="ADAL" clId="{7D44AC8F-7FB4-4107-ABB3-1002FBADBADC}" dt="2023-12-05T14:36:10.040" v="266" actId="6549"/>
          <ac:spMkLst>
            <pc:docMk/>
            <pc:sldMk cId="1094103644" sldId="330"/>
            <ac:spMk id="8" creationId="{00000000-0000-0000-0000-000000000000}"/>
          </ac:spMkLst>
        </pc:spChg>
        <pc:picChg chg="add mod">
          <ac:chgData name="Yoel Cerdas Villalobos" userId="c43c20ca-ad3b-4fcf-aaae-770cfce6c69a" providerId="ADAL" clId="{7D44AC8F-7FB4-4107-ABB3-1002FBADBADC}" dt="2023-12-05T14:36:18.243" v="269" actId="1076"/>
          <ac:picMkLst>
            <pc:docMk/>
            <pc:sldMk cId="1094103644" sldId="330"/>
            <ac:picMk id="10" creationId="{8E137301-D1D4-CA0D-911F-32B2A56D815B}"/>
          </ac:picMkLst>
        </pc:picChg>
        <pc:picChg chg="del">
          <ac:chgData name="Yoel Cerdas Villalobos" userId="c43c20ca-ad3b-4fcf-aaae-770cfce6c69a" providerId="ADAL" clId="{7D44AC8F-7FB4-4107-ABB3-1002FBADBADC}" dt="2023-12-05T14:36:13.306" v="267" actId="478"/>
          <ac:picMkLst>
            <pc:docMk/>
            <pc:sldMk cId="1094103644" sldId="330"/>
            <ac:picMk id="11" creationId="{41A021D1-7043-C4E8-F705-2D93029CDC03}"/>
          </ac:picMkLst>
        </pc:picChg>
      </pc:sldChg>
      <pc:sldChg chg="addSp delSp modSp add mod">
        <pc:chgData name="Yoel Cerdas Villalobos" userId="c43c20ca-ad3b-4fcf-aaae-770cfce6c69a" providerId="ADAL" clId="{7D44AC8F-7FB4-4107-ABB3-1002FBADBADC}" dt="2023-12-05T14:36:45.775" v="273" actId="1076"/>
        <pc:sldMkLst>
          <pc:docMk/>
          <pc:sldMk cId="668451703" sldId="331"/>
        </pc:sldMkLst>
        <pc:picChg chg="del">
          <ac:chgData name="Yoel Cerdas Villalobos" userId="c43c20ca-ad3b-4fcf-aaae-770cfce6c69a" providerId="ADAL" clId="{7D44AC8F-7FB4-4107-ABB3-1002FBADBADC}" dt="2023-12-05T14:36:43.318" v="271" actId="478"/>
          <ac:picMkLst>
            <pc:docMk/>
            <pc:sldMk cId="668451703" sldId="331"/>
            <ac:picMk id="10" creationId="{8E137301-D1D4-CA0D-911F-32B2A56D815B}"/>
          </ac:picMkLst>
        </pc:picChg>
        <pc:picChg chg="add mod">
          <ac:chgData name="Yoel Cerdas Villalobos" userId="c43c20ca-ad3b-4fcf-aaae-770cfce6c69a" providerId="ADAL" clId="{7D44AC8F-7FB4-4107-ABB3-1002FBADBADC}" dt="2023-12-05T14:36:45.775" v="273" actId="1076"/>
          <ac:picMkLst>
            <pc:docMk/>
            <pc:sldMk cId="668451703" sldId="331"/>
            <ac:picMk id="11" creationId="{308D415C-11EC-0777-BA6A-EC17A3BC9B30}"/>
          </ac:picMkLst>
        </pc:picChg>
      </pc:sldChg>
      <pc:sldChg chg="addSp delSp modSp add mod">
        <pc:chgData name="Yoel Cerdas Villalobos" userId="c43c20ca-ad3b-4fcf-aaae-770cfce6c69a" providerId="ADAL" clId="{7D44AC8F-7FB4-4107-ABB3-1002FBADBADC}" dt="2023-12-05T14:37:27.264" v="279" actId="1076"/>
        <pc:sldMkLst>
          <pc:docMk/>
          <pc:sldMk cId="1330553648" sldId="332"/>
        </pc:sldMkLst>
        <pc:picChg chg="add mod">
          <ac:chgData name="Yoel Cerdas Villalobos" userId="c43c20ca-ad3b-4fcf-aaae-770cfce6c69a" providerId="ADAL" clId="{7D44AC8F-7FB4-4107-ABB3-1002FBADBADC}" dt="2023-12-05T14:37:27.264" v="279" actId="1076"/>
          <ac:picMkLst>
            <pc:docMk/>
            <pc:sldMk cId="1330553648" sldId="332"/>
            <ac:picMk id="10" creationId="{E3C632C7-EDB8-9FC0-D0A0-869ACE1A4B52}"/>
          </ac:picMkLst>
        </pc:picChg>
        <pc:picChg chg="del">
          <ac:chgData name="Yoel Cerdas Villalobos" userId="c43c20ca-ad3b-4fcf-aaae-770cfce6c69a" providerId="ADAL" clId="{7D44AC8F-7FB4-4107-ABB3-1002FBADBADC}" dt="2023-12-05T14:37:20.924" v="275" actId="478"/>
          <ac:picMkLst>
            <pc:docMk/>
            <pc:sldMk cId="1330553648" sldId="332"/>
            <ac:picMk id="11" creationId="{308D415C-11EC-0777-BA6A-EC17A3BC9B30}"/>
          </ac:picMkLst>
        </pc:picChg>
      </pc:sldChg>
      <pc:sldChg chg="addSp delSp modSp add mod">
        <pc:chgData name="Yoel Cerdas Villalobos" userId="c43c20ca-ad3b-4fcf-aaae-770cfce6c69a" providerId="ADAL" clId="{7D44AC8F-7FB4-4107-ABB3-1002FBADBADC}" dt="2023-12-05T14:38:30.664" v="307" actId="1076"/>
        <pc:sldMkLst>
          <pc:docMk/>
          <pc:sldMk cId="3545539023" sldId="333"/>
        </pc:sldMkLst>
        <pc:spChg chg="mod">
          <ac:chgData name="Yoel Cerdas Villalobos" userId="c43c20ca-ad3b-4fcf-aaae-770cfce6c69a" providerId="ADAL" clId="{7D44AC8F-7FB4-4107-ABB3-1002FBADBADC}" dt="2023-12-05T14:38:11.529" v="292" actId="20577"/>
          <ac:spMkLst>
            <pc:docMk/>
            <pc:sldMk cId="3545539023" sldId="333"/>
            <ac:spMk id="8" creationId="{00000000-0000-0000-0000-000000000000}"/>
          </ac:spMkLst>
        </pc:spChg>
        <pc:spChg chg="add mod">
          <ac:chgData name="Yoel Cerdas Villalobos" userId="c43c20ca-ad3b-4fcf-aaae-770cfce6c69a" providerId="ADAL" clId="{7D44AC8F-7FB4-4107-ABB3-1002FBADBADC}" dt="2023-12-05T14:38:30.664" v="307" actId="1076"/>
          <ac:spMkLst>
            <pc:docMk/>
            <pc:sldMk cId="3545539023" sldId="333"/>
            <ac:spMk id="11" creationId="{E8C1AA9C-618B-4EAD-25BA-9A1AE2E391BC}"/>
          </ac:spMkLst>
        </pc:spChg>
        <pc:picChg chg="del">
          <ac:chgData name="Yoel Cerdas Villalobos" userId="c43c20ca-ad3b-4fcf-aaae-770cfce6c69a" providerId="ADAL" clId="{7D44AC8F-7FB4-4107-ABB3-1002FBADBADC}" dt="2023-12-05T14:38:14.125" v="293" actId="478"/>
          <ac:picMkLst>
            <pc:docMk/>
            <pc:sldMk cId="3545539023" sldId="333"/>
            <ac:picMk id="10" creationId="{E3C632C7-EDB8-9FC0-D0A0-869ACE1A4B52}"/>
          </ac:picMkLst>
        </pc:picChg>
      </pc:sldChg>
      <pc:sldChg chg="modSp add del mod">
        <pc:chgData name="Yoel Cerdas Villalobos" userId="c43c20ca-ad3b-4fcf-aaae-770cfce6c69a" providerId="ADAL" clId="{7D44AC8F-7FB4-4107-ABB3-1002FBADBADC}" dt="2023-12-06T15:55:20.462" v="353" actId="2696"/>
        <pc:sldMkLst>
          <pc:docMk/>
          <pc:sldMk cId="1690839184" sldId="334"/>
        </pc:sldMkLst>
        <pc:spChg chg="mod">
          <ac:chgData name="Yoel Cerdas Villalobos" userId="c43c20ca-ad3b-4fcf-aaae-770cfce6c69a" providerId="ADAL" clId="{7D44AC8F-7FB4-4107-ABB3-1002FBADBADC}" dt="2023-12-06T15:20:11.775" v="352" actId="20577"/>
          <ac:spMkLst>
            <pc:docMk/>
            <pc:sldMk cId="1690839184" sldId="334"/>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92DFB7F4-ACDD-49A7-A96B-AE5CB3146BAA}" type="datetimeFigureOut">
              <a:rPr lang="es-MX" smtClean="0"/>
              <a:t>06/12/2023</a:t>
            </a:fld>
            <a:endParaRPr lang="es-MX"/>
          </a:p>
        </p:txBody>
      </p:sp>
      <p:sp>
        <p:nvSpPr>
          <p:cNvPr id="4" name="Marcador de imagen de diapositiva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428D88C-63A2-4F00-A1E3-FC33A398FFD1}" type="slidenum">
              <a:rPr lang="es-MX" smtClean="0"/>
              <a:t>‹Nº›</a:t>
            </a:fld>
            <a:endParaRPr lang="es-MX"/>
          </a:p>
        </p:txBody>
      </p:sp>
    </p:spTree>
    <p:extLst>
      <p:ext uri="{BB962C8B-B14F-4D97-AF65-F5344CB8AC3E}">
        <p14:creationId xmlns:p14="http://schemas.microsoft.com/office/powerpoint/2010/main" val="406836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28D88C-63A2-4F00-A1E3-FC33A398FFD1}" type="slidenum">
              <a:rPr lang="es-MX" smtClean="0"/>
              <a:t>32</a:t>
            </a:fld>
            <a:endParaRPr lang="es-MX"/>
          </a:p>
        </p:txBody>
      </p:sp>
    </p:spTree>
    <p:extLst>
      <p:ext uri="{BB962C8B-B14F-4D97-AF65-F5344CB8AC3E}">
        <p14:creationId xmlns:p14="http://schemas.microsoft.com/office/powerpoint/2010/main" val="25084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56849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D0D0D"/>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85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D0D0D"/>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D0D0D"/>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17" name="bg object 17"/>
          <p:cNvSpPr/>
          <p:nvPr/>
        </p:nvSpPr>
        <p:spPr>
          <a:xfrm>
            <a:off x="0" y="0"/>
            <a:ext cx="18288000" cy="10287000"/>
          </a:xfrm>
          <a:custGeom>
            <a:avLst/>
            <a:gdLst/>
            <a:ahLst/>
            <a:cxnLst/>
            <a:rect l="l" t="t" r="r" b="b"/>
            <a:pathLst>
              <a:path w="18288000" h="10287000">
                <a:moveTo>
                  <a:pt x="18288000" y="10287000"/>
                </a:moveTo>
                <a:lnTo>
                  <a:pt x="0" y="10287000"/>
                </a:lnTo>
                <a:lnTo>
                  <a:pt x="0" y="0"/>
                </a:lnTo>
                <a:lnTo>
                  <a:pt x="9379019" y="0"/>
                </a:lnTo>
                <a:lnTo>
                  <a:pt x="18288000" y="8908981"/>
                </a:lnTo>
                <a:lnTo>
                  <a:pt x="18288000" y="10287000"/>
                </a:lnTo>
                <a:close/>
              </a:path>
            </a:pathLst>
          </a:custGeom>
          <a:solidFill>
            <a:srgbClr val="031720">
              <a:alpha val="89799"/>
            </a:srgbClr>
          </a:solidFill>
        </p:spPr>
        <p:txBody>
          <a:bodyPr wrap="square" lIns="0" tIns="0" rIns="0" bIns="0" rtlCol="0"/>
          <a:lstStyle/>
          <a:p>
            <a:endParaRPr/>
          </a:p>
        </p:txBody>
      </p:sp>
      <p:sp>
        <p:nvSpPr>
          <p:cNvPr id="18" name="bg object 18"/>
          <p:cNvSpPr/>
          <p:nvPr/>
        </p:nvSpPr>
        <p:spPr>
          <a:xfrm>
            <a:off x="8138884" y="11"/>
            <a:ext cx="10149205" cy="10287000"/>
          </a:xfrm>
          <a:custGeom>
            <a:avLst/>
            <a:gdLst/>
            <a:ahLst/>
            <a:cxnLst/>
            <a:rect l="l" t="t" r="r" b="b"/>
            <a:pathLst>
              <a:path w="10149205" h="10287000">
                <a:moveTo>
                  <a:pt x="3784625" y="3703802"/>
                </a:moveTo>
                <a:lnTo>
                  <a:pt x="80810" y="0"/>
                </a:lnTo>
                <a:lnTo>
                  <a:pt x="0" y="0"/>
                </a:lnTo>
                <a:lnTo>
                  <a:pt x="3744214" y="3744214"/>
                </a:lnTo>
                <a:lnTo>
                  <a:pt x="3784625" y="3703802"/>
                </a:lnTo>
                <a:close/>
              </a:path>
              <a:path w="10149205" h="10287000">
                <a:moveTo>
                  <a:pt x="10149103" y="7856448"/>
                </a:moveTo>
                <a:lnTo>
                  <a:pt x="9072842" y="6780174"/>
                </a:lnTo>
                <a:lnTo>
                  <a:pt x="6093574" y="9759442"/>
                </a:lnTo>
                <a:lnTo>
                  <a:pt x="5566029" y="10286987"/>
                </a:lnTo>
                <a:lnTo>
                  <a:pt x="10149103" y="10286987"/>
                </a:lnTo>
                <a:lnTo>
                  <a:pt x="10149103" y="7856448"/>
                </a:lnTo>
                <a:close/>
              </a:path>
            </a:pathLst>
          </a:custGeom>
          <a:solidFill>
            <a:srgbClr val="F7FAFD"/>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347891" y="445907"/>
            <a:ext cx="1962149" cy="1123949"/>
          </a:xfrm>
          <a:prstGeom prst="rect">
            <a:avLst/>
          </a:prstGeom>
        </p:spPr>
      </p:pic>
      <p:pic>
        <p:nvPicPr>
          <p:cNvPr id="20" name="bg object 20"/>
          <p:cNvPicPr/>
          <p:nvPr/>
        </p:nvPicPr>
        <p:blipFill>
          <a:blip r:embed="rId4" cstate="print"/>
          <a:stretch>
            <a:fillRect/>
          </a:stretch>
        </p:blipFill>
        <p:spPr>
          <a:xfrm>
            <a:off x="15087370" y="8933162"/>
            <a:ext cx="3038474" cy="1209674"/>
          </a:xfrm>
          <a:prstGeom prst="rect">
            <a:avLst/>
          </a:prstGeom>
        </p:spPr>
      </p:pic>
      <p:sp>
        <p:nvSpPr>
          <p:cNvPr id="2" name="Holder 2"/>
          <p:cNvSpPr>
            <a:spLocks noGrp="1"/>
          </p:cNvSpPr>
          <p:nvPr>
            <p:ph type="ctrTitle"/>
          </p:nvPr>
        </p:nvSpPr>
        <p:spPr>
          <a:xfrm>
            <a:off x="312401" y="4776708"/>
            <a:ext cx="17663196" cy="224726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04658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74700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1489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7999" cy="10286999"/>
          </a:xfrm>
          <a:prstGeom prst="rect">
            <a:avLst/>
          </a:prstGeom>
        </p:spPr>
      </p:pic>
      <p:sp>
        <p:nvSpPr>
          <p:cNvPr id="17" name="bg object 17"/>
          <p:cNvSpPr/>
          <p:nvPr/>
        </p:nvSpPr>
        <p:spPr>
          <a:xfrm>
            <a:off x="0" y="1"/>
            <a:ext cx="4941570" cy="2712720"/>
          </a:xfrm>
          <a:custGeom>
            <a:avLst/>
            <a:gdLst/>
            <a:ahLst/>
            <a:cxnLst/>
            <a:rect l="l" t="t" r="r" b="b"/>
            <a:pathLst>
              <a:path w="4941570" h="2712720">
                <a:moveTo>
                  <a:pt x="4941328" y="0"/>
                </a:moveTo>
                <a:lnTo>
                  <a:pt x="2228733" y="2712595"/>
                </a:lnTo>
                <a:lnTo>
                  <a:pt x="0" y="483862"/>
                </a:lnTo>
                <a:lnTo>
                  <a:pt x="0" y="0"/>
                </a:lnTo>
                <a:lnTo>
                  <a:pt x="4941328" y="0"/>
                </a:lnTo>
                <a:close/>
              </a:path>
            </a:pathLst>
          </a:custGeom>
          <a:solidFill>
            <a:srgbClr val="97BCC7"/>
          </a:solidFill>
        </p:spPr>
        <p:txBody>
          <a:bodyPr wrap="square" lIns="0" tIns="0" rIns="0" bIns="0" rtlCol="0"/>
          <a:lstStyle/>
          <a:p>
            <a:endParaRPr/>
          </a:p>
        </p:txBody>
      </p:sp>
      <p:sp>
        <p:nvSpPr>
          <p:cNvPr id="18" name="bg object 18"/>
          <p:cNvSpPr/>
          <p:nvPr/>
        </p:nvSpPr>
        <p:spPr>
          <a:xfrm>
            <a:off x="3183477" y="1"/>
            <a:ext cx="2649220" cy="2615565"/>
          </a:xfrm>
          <a:custGeom>
            <a:avLst/>
            <a:gdLst/>
            <a:ahLst/>
            <a:cxnLst/>
            <a:rect l="l" t="t" r="r" b="b"/>
            <a:pathLst>
              <a:path w="2649220" h="2615565">
                <a:moveTo>
                  <a:pt x="2649040" y="0"/>
                </a:moveTo>
                <a:lnTo>
                  <a:pt x="33676" y="2615364"/>
                </a:lnTo>
                <a:lnTo>
                  <a:pt x="0" y="2581688"/>
                </a:lnTo>
                <a:lnTo>
                  <a:pt x="2581688" y="0"/>
                </a:lnTo>
                <a:lnTo>
                  <a:pt x="2649040" y="0"/>
                </a:lnTo>
                <a:close/>
              </a:path>
            </a:pathLst>
          </a:custGeom>
          <a:solidFill>
            <a:srgbClr val="F7FAFD"/>
          </a:solidFill>
        </p:spPr>
        <p:txBody>
          <a:bodyPr wrap="square" lIns="0" tIns="0" rIns="0" bIns="0" rtlCol="0"/>
          <a:lstStyle/>
          <a:p>
            <a:endParaRPr/>
          </a:p>
        </p:txBody>
      </p:sp>
      <p:sp>
        <p:nvSpPr>
          <p:cNvPr id="19" name="bg object 19"/>
          <p:cNvSpPr/>
          <p:nvPr/>
        </p:nvSpPr>
        <p:spPr>
          <a:xfrm>
            <a:off x="16494712" y="8322211"/>
            <a:ext cx="1793875" cy="1827530"/>
          </a:xfrm>
          <a:custGeom>
            <a:avLst/>
            <a:gdLst/>
            <a:ahLst/>
            <a:cxnLst/>
            <a:rect l="l" t="t" r="r" b="b"/>
            <a:pathLst>
              <a:path w="1793875" h="1827529">
                <a:moveTo>
                  <a:pt x="1793286" y="1826962"/>
                </a:moveTo>
                <a:lnTo>
                  <a:pt x="0" y="33675"/>
                </a:lnTo>
                <a:lnTo>
                  <a:pt x="33675" y="0"/>
                </a:lnTo>
                <a:lnTo>
                  <a:pt x="1793286" y="1759611"/>
                </a:lnTo>
                <a:lnTo>
                  <a:pt x="1793286" y="1826962"/>
                </a:lnTo>
                <a:close/>
              </a:path>
            </a:pathLst>
          </a:custGeom>
          <a:solidFill>
            <a:srgbClr val="97BCC7"/>
          </a:solidFill>
        </p:spPr>
        <p:txBody>
          <a:bodyPr wrap="square" lIns="0" tIns="0" rIns="0" bIns="0" rtlCol="0"/>
          <a:lstStyle/>
          <a:p>
            <a:endParaRPr/>
          </a:p>
        </p:txBody>
      </p:sp>
      <p:sp>
        <p:nvSpPr>
          <p:cNvPr id="20" name="bg object 20"/>
          <p:cNvSpPr/>
          <p:nvPr/>
        </p:nvSpPr>
        <p:spPr>
          <a:xfrm>
            <a:off x="16535406" y="6012664"/>
            <a:ext cx="1752600" cy="3505200"/>
          </a:xfrm>
          <a:custGeom>
            <a:avLst/>
            <a:gdLst/>
            <a:ahLst/>
            <a:cxnLst/>
            <a:rect l="l" t="t" r="r" b="b"/>
            <a:pathLst>
              <a:path w="1752600" h="3505200">
                <a:moveTo>
                  <a:pt x="1752593" y="3505187"/>
                </a:moveTo>
                <a:lnTo>
                  <a:pt x="0" y="1752593"/>
                </a:lnTo>
                <a:lnTo>
                  <a:pt x="1752593" y="0"/>
                </a:lnTo>
                <a:lnTo>
                  <a:pt x="1752593" y="3505187"/>
                </a:lnTo>
                <a:close/>
              </a:path>
            </a:pathLst>
          </a:custGeom>
          <a:solidFill>
            <a:srgbClr val="F7FAFD"/>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864580" y="249172"/>
            <a:ext cx="1362074" cy="781049"/>
          </a:xfrm>
          <a:prstGeom prst="rect">
            <a:avLst/>
          </a:prstGeom>
        </p:spPr>
      </p:pic>
      <p:pic>
        <p:nvPicPr>
          <p:cNvPr id="22" name="bg object 22"/>
          <p:cNvPicPr/>
          <p:nvPr/>
        </p:nvPicPr>
        <p:blipFill>
          <a:blip r:embed="rId4" cstate="print"/>
          <a:stretch>
            <a:fillRect/>
          </a:stretch>
        </p:blipFill>
        <p:spPr>
          <a:xfrm>
            <a:off x="343965" y="3411927"/>
            <a:ext cx="11810999" cy="6448424"/>
          </a:xfrm>
          <a:prstGeom prst="rect">
            <a:avLst/>
          </a:prstGeom>
        </p:spPr>
      </p:pic>
      <p:sp>
        <p:nvSpPr>
          <p:cNvPr id="2" name="Holder 2"/>
          <p:cNvSpPr>
            <a:spLocks noGrp="1"/>
          </p:cNvSpPr>
          <p:nvPr>
            <p:ph type="title"/>
          </p:nvPr>
        </p:nvSpPr>
        <p:spPr/>
        <p:txBody>
          <a:bodyPr lIns="0" tIns="0" rIns="0" bIns="0"/>
          <a:lstStyle>
            <a:lvl1pPr>
              <a:defRPr sz="52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58748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sp>
        <p:nvSpPr>
          <p:cNvPr id="2" name="Holder 2"/>
          <p:cNvSpPr>
            <a:spLocks noGrp="1"/>
          </p:cNvSpPr>
          <p:nvPr>
            <p:ph type="title"/>
          </p:nvPr>
        </p:nvSpPr>
        <p:spPr>
          <a:xfrm>
            <a:off x="209674" y="194686"/>
            <a:ext cx="17868651" cy="639444"/>
          </a:xfrm>
          <a:prstGeom prst="rect">
            <a:avLst/>
          </a:prstGeom>
        </p:spPr>
        <p:txBody>
          <a:bodyPr wrap="square" lIns="0" tIns="0" rIns="0" bIns="0">
            <a:spAutoFit/>
          </a:bodyPr>
          <a:lstStyle>
            <a:lvl1pPr>
              <a:defRPr sz="4000" b="0" i="0">
                <a:solidFill>
                  <a:srgbClr val="0D0D0D"/>
                </a:solidFill>
                <a:latin typeface="Verdana"/>
                <a:cs typeface="Verdana"/>
              </a:defRPr>
            </a:lvl1pPr>
          </a:lstStyle>
          <a:p>
            <a:endParaRPr/>
          </a:p>
        </p:txBody>
      </p:sp>
      <p:sp>
        <p:nvSpPr>
          <p:cNvPr id="3" name="Holder 3"/>
          <p:cNvSpPr>
            <a:spLocks noGrp="1"/>
          </p:cNvSpPr>
          <p:nvPr>
            <p:ph type="body" idx="1"/>
          </p:nvPr>
        </p:nvSpPr>
        <p:spPr>
          <a:xfrm>
            <a:off x="771480" y="4774171"/>
            <a:ext cx="16745039" cy="2254250"/>
          </a:xfrm>
          <a:prstGeom prst="rect">
            <a:avLst/>
          </a:prstGeom>
        </p:spPr>
        <p:txBody>
          <a:bodyPr wrap="square" lIns="0" tIns="0" rIns="0" bIns="0">
            <a:spAutoFit/>
          </a:bodyPr>
          <a:lstStyle>
            <a:lvl1pPr>
              <a:defRPr sz="3850" b="0" i="0">
                <a:solidFill>
                  <a:schemeClr val="bg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sp>
        <p:nvSpPr>
          <p:cNvPr id="2" name="Holder 2"/>
          <p:cNvSpPr>
            <a:spLocks noGrp="1"/>
          </p:cNvSpPr>
          <p:nvPr>
            <p:ph type="title"/>
          </p:nvPr>
        </p:nvSpPr>
        <p:spPr>
          <a:xfrm>
            <a:off x="4078768" y="202672"/>
            <a:ext cx="10130462" cy="817880"/>
          </a:xfrm>
          <a:prstGeom prst="rect">
            <a:avLst/>
          </a:prstGeom>
        </p:spPr>
        <p:txBody>
          <a:bodyPr wrap="square" lIns="0" tIns="0" rIns="0" bIns="0">
            <a:spAutoFit/>
          </a:bodyPr>
          <a:lstStyle>
            <a:lvl1pPr>
              <a:defRPr sz="5200" b="0" i="0">
                <a:solidFill>
                  <a:schemeClr val="bg1"/>
                </a:solidFill>
                <a:latin typeface="Verdana"/>
                <a:cs typeface="Verdana"/>
              </a:defRPr>
            </a:lvl1pPr>
          </a:lstStyle>
          <a:p>
            <a:endParaRPr/>
          </a:p>
        </p:txBody>
      </p:sp>
      <p:sp>
        <p:nvSpPr>
          <p:cNvPr id="3" name="Holder 3"/>
          <p:cNvSpPr>
            <a:spLocks noGrp="1"/>
          </p:cNvSpPr>
          <p:nvPr>
            <p:ph type="body" idx="1"/>
          </p:nvPr>
        </p:nvSpPr>
        <p:spPr>
          <a:xfrm>
            <a:off x="922977" y="3870121"/>
            <a:ext cx="16442044" cy="27863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2326460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otnet.microsoft.com/apps/aspnet/mvc"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spnet/core/mvc/"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ef/"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otnet.microsoft.com/apps/aspnet/web-apps/blazor"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docs.microsoft.com/en-us/dotnet/desktop/wp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2286071" y="0"/>
              <a:ext cx="16002000" cy="10287000"/>
            </a:xfrm>
            <a:custGeom>
              <a:avLst/>
              <a:gdLst/>
              <a:ahLst/>
              <a:cxnLst/>
              <a:rect l="l" t="t" r="r" b="b"/>
              <a:pathLst>
                <a:path w="16002000" h="10287000">
                  <a:moveTo>
                    <a:pt x="16001928" y="10286999"/>
                  </a:moveTo>
                  <a:lnTo>
                    <a:pt x="10286999" y="10286999"/>
                  </a:lnTo>
                  <a:lnTo>
                    <a:pt x="0" y="0"/>
                  </a:lnTo>
                  <a:lnTo>
                    <a:pt x="16001928" y="0"/>
                  </a:lnTo>
                  <a:lnTo>
                    <a:pt x="16001928" y="10286999"/>
                  </a:lnTo>
                  <a:close/>
                </a:path>
              </a:pathLst>
            </a:custGeom>
            <a:solidFill>
              <a:srgbClr val="031720"/>
            </a:solidFill>
          </p:spPr>
          <p:txBody>
            <a:bodyPr wrap="square" lIns="0" tIns="0" rIns="0" bIns="0" rtlCol="0"/>
            <a:lstStyle/>
            <a:p>
              <a:endParaRPr/>
            </a:p>
          </p:txBody>
        </p:sp>
        <p:sp>
          <p:nvSpPr>
            <p:cNvPr id="4" name="object 4"/>
            <p:cNvSpPr/>
            <p:nvPr/>
          </p:nvSpPr>
          <p:spPr>
            <a:xfrm>
              <a:off x="16334598" y="9255792"/>
              <a:ext cx="1953895" cy="1031240"/>
            </a:xfrm>
            <a:custGeom>
              <a:avLst/>
              <a:gdLst/>
              <a:ahLst/>
              <a:cxnLst/>
              <a:rect l="l" t="t" r="r" b="b"/>
              <a:pathLst>
                <a:path w="1953894" h="1031240">
                  <a:moveTo>
                    <a:pt x="1953400" y="1031207"/>
                  </a:moveTo>
                  <a:lnTo>
                    <a:pt x="0" y="1031207"/>
                  </a:lnTo>
                  <a:lnTo>
                    <a:pt x="1031207" y="0"/>
                  </a:lnTo>
                  <a:lnTo>
                    <a:pt x="1953400" y="922193"/>
                  </a:lnTo>
                  <a:lnTo>
                    <a:pt x="1953400" y="1031207"/>
                  </a:lnTo>
                  <a:close/>
                </a:path>
              </a:pathLst>
            </a:custGeom>
            <a:solidFill>
              <a:srgbClr val="97BCC7">
                <a:alpha val="86669"/>
              </a:srgbClr>
            </a:solidFill>
          </p:spPr>
          <p:txBody>
            <a:bodyPr wrap="square" lIns="0" tIns="0" rIns="0" bIns="0" rtlCol="0"/>
            <a:lstStyle/>
            <a:p>
              <a:endParaRPr/>
            </a:p>
          </p:txBody>
        </p:sp>
        <p:sp>
          <p:nvSpPr>
            <p:cNvPr id="5" name="object 5"/>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2" y="0"/>
                  </a:lnTo>
                  <a:lnTo>
                    <a:pt x="4028393" y="3947571"/>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0" y="1571162"/>
              <a:ext cx="8658231" cy="8715374"/>
            </a:xfrm>
            <a:prstGeom prst="rect">
              <a:avLst/>
            </a:prstGeom>
          </p:spPr>
        </p:pic>
      </p:grpSp>
      <p:sp>
        <p:nvSpPr>
          <p:cNvPr id="7" name="object 7"/>
          <p:cNvSpPr txBox="1"/>
          <p:nvPr/>
        </p:nvSpPr>
        <p:spPr>
          <a:xfrm>
            <a:off x="7868497" y="1220908"/>
            <a:ext cx="9977755" cy="1101776"/>
          </a:xfrm>
          <a:prstGeom prst="rect">
            <a:avLst/>
          </a:prstGeom>
        </p:spPr>
        <p:txBody>
          <a:bodyPr vert="horz" wrap="square" lIns="0" tIns="12700" rIns="0" bIns="0" rtlCol="0">
            <a:spAutoFit/>
          </a:bodyPr>
          <a:lstStyle/>
          <a:p>
            <a:pPr marL="12700" marR="5080">
              <a:lnSpc>
                <a:spcPct val="115199"/>
              </a:lnSpc>
              <a:spcBef>
                <a:spcPts val="100"/>
              </a:spcBef>
              <a:buChar char="•"/>
              <a:tabLst>
                <a:tab pos="327660" algn="l"/>
                <a:tab pos="2472055" algn="l"/>
              </a:tabLst>
            </a:pPr>
            <a:r>
              <a:rPr lang="es-MX" sz="3200" spc="-65" dirty="0">
                <a:solidFill>
                  <a:srgbClr val="FFFFFF"/>
                </a:solidFill>
                <a:latin typeface="Verdana"/>
                <a:cs typeface="Verdana"/>
              </a:rPr>
              <a:t>Instructor: Yoel Cerdas Villalobos</a:t>
            </a:r>
          </a:p>
          <a:p>
            <a:pPr marL="12700" marR="5080">
              <a:lnSpc>
                <a:spcPct val="115199"/>
              </a:lnSpc>
              <a:spcBef>
                <a:spcPts val="100"/>
              </a:spcBef>
              <a:buChar char="•"/>
              <a:tabLst>
                <a:tab pos="327660" algn="l"/>
                <a:tab pos="2472055" algn="l"/>
              </a:tabLst>
            </a:pPr>
            <a:endParaRPr lang="es-MX" sz="3200" dirty="0">
              <a:latin typeface="Verdana"/>
              <a:cs typeface="Verdana"/>
            </a:endParaRPr>
          </a:p>
        </p:txBody>
      </p:sp>
      <p:sp>
        <p:nvSpPr>
          <p:cNvPr id="8" name="object 8"/>
          <p:cNvSpPr txBox="1">
            <a:spLocks noGrp="1"/>
          </p:cNvSpPr>
          <p:nvPr>
            <p:ph type="title"/>
          </p:nvPr>
        </p:nvSpPr>
        <p:spPr>
          <a:xfrm>
            <a:off x="7386053" y="252688"/>
            <a:ext cx="10629900" cy="711200"/>
          </a:xfrm>
          <a:prstGeom prst="rect">
            <a:avLst/>
          </a:prstGeom>
        </p:spPr>
        <p:txBody>
          <a:bodyPr vert="horz" wrap="square" lIns="0" tIns="12065" rIns="0" bIns="0" rtlCol="0">
            <a:spAutoFit/>
          </a:bodyPr>
          <a:lstStyle/>
          <a:p>
            <a:pPr marL="12700">
              <a:lnSpc>
                <a:spcPct val="100000"/>
              </a:lnSpc>
              <a:spcBef>
                <a:spcPts val="95"/>
              </a:spcBef>
            </a:pPr>
            <a:r>
              <a:rPr lang="es-MX" sz="4500" spc="-5" dirty="0">
                <a:solidFill>
                  <a:srgbClr val="FFFFFF"/>
                </a:solidFill>
              </a:rPr>
              <a:t>Introducción</a:t>
            </a:r>
            <a:endParaRPr lang="es-MX" sz="4500" dirty="0"/>
          </a:p>
        </p:txBody>
      </p:sp>
      <p:pic>
        <p:nvPicPr>
          <p:cNvPr id="9" name="object 9"/>
          <p:cNvPicPr/>
          <p:nvPr/>
        </p:nvPicPr>
        <p:blipFill>
          <a:blip r:embed="rId3" cstate="print"/>
          <a:stretch>
            <a:fillRect/>
          </a:stretch>
        </p:blipFill>
        <p:spPr>
          <a:xfrm>
            <a:off x="346565" y="293551"/>
            <a:ext cx="1362074" cy="781049"/>
          </a:xfrm>
          <a:prstGeom prst="rect">
            <a:avLst/>
          </a:prstGeom>
        </p:spPr>
      </p:pic>
      <p:pic>
        <p:nvPicPr>
          <p:cNvPr id="1026" name="Picture 2" descr="Microsoft Certified: Azure Fundamentals - Credly">
            <a:extLst>
              <a:ext uri="{FF2B5EF4-FFF2-40B4-BE49-F238E27FC236}">
                <a16:creationId xmlns:a16="http://schemas.microsoft.com/office/drawing/2014/main" id="{B03C73D8-A462-4400-3833-96BABD84AC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81399" y="8387928"/>
            <a:ext cx="1649818" cy="1649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104 badge!! Now a certified Azure Administrator Associate (AZ-104). Tips  on how to pass AZ-104 on this post. – Sola Adio's Tech Corner">
            <a:extLst>
              <a:ext uri="{FF2B5EF4-FFF2-40B4-BE49-F238E27FC236}">
                <a16:creationId xmlns:a16="http://schemas.microsoft.com/office/drawing/2014/main" id="{9436C96C-D4A0-8C47-D315-64382F3EB0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96326" y="8387928"/>
            <a:ext cx="1649818" cy="1649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400] Microsoft Azure DevOps Engineer | K21 Academy">
            <a:extLst>
              <a:ext uri="{FF2B5EF4-FFF2-40B4-BE49-F238E27FC236}">
                <a16:creationId xmlns:a16="http://schemas.microsoft.com/office/drawing/2014/main" id="{3612B69D-1677-6FC2-F16E-906E745D4D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46566" y="8229115"/>
            <a:ext cx="2110726" cy="2057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23520" y="2"/>
            <a:ext cx="3856990" cy="1928495"/>
          </a:xfrm>
          <a:custGeom>
            <a:avLst/>
            <a:gdLst/>
            <a:ahLst/>
            <a:cxnLst/>
            <a:rect l="l" t="t" r="r" b="b"/>
            <a:pathLst>
              <a:path w="3856990" h="1928495">
                <a:moveTo>
                  <a:pt x="3856844" y="0"/>
                </a:moveTo>
                <a:lnTo>
                  <a:pt x="1928422" y="1928421"/>
                </a:lnTo>
                <a:lnTo>
                  <a:pt x="0" y="0"/>
                </a:lnTo>
                <a:lnTo>
                  <a:pt x="3856844" y="0"/>
                </a:lnTo>
                <a:close/>
              </a:path>
            </a:pathLst>
          </a:custGeom>
          <a:solidFill>
            <a:srgbClr val="97BCC7"/>
          </a:solidFill>
        </p:spPr>
        <p:txBody>
          <a:bodyPr wrap="square" lIns="0" tIns="0" rIns="0" bIns="0" rtlCol="0"/>
          <a:lstStyle/>
          <a:p>
            <a:endParaRPr/>
          </a:p>
        </p:txBody>
      </p:sp>
      <p:sp>
        <p:nvSpPr>
          <p:cNvPr id="3" name="object 3"/>
          <p:cNvSpPr/>
          <p:nvPr/>
        </p:nvSpPr>
        <p:spPr>
          <a:xfrm>
            <a:off x="0" y="4697299"/>
            <a:ext cx="7450455" cy="5589905"/>
          </a:xfrm>
          <a:custGeom>
            <a:avLst/>
            <a:gdLst/>
            <a:ahLst/>
            <a:cxnLst/>
            <a:rect l="l" t="t" r="r" b="b"/>
            <a:pathLst>
              <a:path w="7450455" h="5589905">
                <a:moveTo>
                  <a:pt x="7450360" y="5589700"/>
                </a:moveTo>
                <a:lnTo>
                  <a:pt x="0" y="5589700"/>
                </a:lnTo>
                <a:lnTo>
                  <a:pt x="0" y="1860660"/>
                </a:lnTo>
                <a:lnTo>
                  <a:pt x="1860660" y="0"/>
                </a:lnTo>
                <a:lnTo>
                  <a:pt x="7450360" y="5589700"/>
                </a:lnTo>
                <a:close/>
              </a:path>
            </a:pathLst>
          </a:custGeom>
          <a:solidFill>
            <a:srgbClr val="031720"/>
          </a:solidFill>
        </p:spPr>
        <p:txBody>
          <a:bodyPr wrap="square" lIns="0" tIns="0" rIns="0" bIns="0" rtlCol="0"/>
          <a:lstStyle/>
          <a:p>
            <a:endParaRPr/>
          </a:p>
        </p:txBody>
      </p:sp>
      <p:sp>
        <p:nvSpPr>
          <p:cNvPr id="4" name="object 4"/>
          <p:cNvSpPr/>
          <p:nvPr/>
        </p:nvSpPr>
        <p:spPr>
          <a:xfrm>
            <a:off x="16084238" y="3"/>
            <a:ext cx="2153920" cy="2120265"/>
          </a:xfrm>
          <a:custGeom>
            <a:avLst/>
            <a:gdLst/>
            <a:ahLst/>
            <a:cxnLst/>
            <a:rect l="l" t="t" r="r" b="b"/>
            <a:pathLst>
              <a:path w="2153919" h="2120265">
                <a:moveTo>
                  <a:pt x="2153764" y="0"/>
                </a:moveTo>
                <a:lnTo>
                  <a:pt x="33675" y="2120088"/>
                </a:lnTo>
                <a:lnTo>
                  <a:pt x="0" y="2086412"/>
                </a:lnTo>
                <a:lnTo>
                  <a:pt x="2086412" y="0"/>
                </a:lnTo>
                <a:lnTo>
                  <a:pt x="2153764" y="0"/>
                </a:lnTo>
                <a:close/>
              </a:path>
            </a:pathLst>
          </a:custGeom>
          <a:solidFill>
            <a:srgbClr val="043C57"/>
          </a:solidFill>
        </p:spPr>
        <p:txBody>
          <a:bodyPr wrap="square" lIns="0" tIns="0" rIns="0" bIns="0" rtlCol="0"/>
          <a:lstStyle/>
          <a:p>
            <a:endParaRPr/>
          </a:p>
        </p:txBody>
      </p:sp>
      <p:grpSp>
        <p:nvGrpSpPr>
          <p:cNvPr id="5" name="object 5"/>
          <p:cNvGrpSpPr/>
          <p:nvPr/>
        </p:nvGrpSpPr>
        <p:grpSpPr>
          <a:xfrm>
            <a:off x="495102" y="2332336"/>
            <a:ext cx="7382826" cy="7955255"/>
            <a:chOff x="495102" y="2332336"/>
            <a:chExt cx="7382826" cy="7955255"/>
          </a:xfrm>
        </p:grpSpPr>
        <p:pic>
          <p:nvPicPr>
            <p:cNvPr id="6" name="object 6"/>
            <p:cNvPicPr/>
            <p:nvPr/>
          </p:nvPicPr>
          <p:blipFill>
            <a:blip r:embed="rId2" cstate="print"/>
            <a:stretch>
              <a:fillRect/>
            </a:stretch>
          </p:blipFill>
          <p:spPr>
            <a:xfrm>
              <a:off x="7045068" y="8711133"/>
              <a:ext cx="133350" cy="133349"/>
            </a:xfrm>
            <a:prstGeom prst="rect">
              <a:avLst/>
            </a:prstGeom>
          </p:spPr>
        </p:pic>
        <p:sp>
          <p:nvSpPr>
            <p:cNvPr id="7" name="object 7"/>
            <p:cNvSpPr/>
            <p:nvPr/>
          </p:nvSpPr>
          <p:spPr>
            <a:xfrm>
              <a:off x="1446388" y="3893776"/>
              <a:ext cx="6427470" cy="6393815"/>
            </a:xfrm>
            <a:custGeom>
              <a:avLst/>
              <a:gdLst/>
              <a:ahLst/>
              <a:cxnLst/>
              <a:rect l="l" t="t" r="r" b="b"/>
              <a:pathLst>
                <a:path w="6427470" h="6393815">
                  <a:moveTo>
                    <a:pt x="6426899" y="6393223"/>
                  </a:moveTo>
                  <a:lnTo>
                    <a:pt x="6359547" y="6393223"/>
                  </a:lnTo>
                  <a:lnTo>
                    <a:pt x="0" y="33675"/>
                  </a:lnTo>
                  <a:lnTo>
                    <a:pt x="33675" y="0"/>
                  </a:lnTo>
                  <a:lnTo>
                    <a:pt x="6426899" y="6393223"/>
                  </a:lnTo>
                  <a:close/>
                </a:path>
              </a:pathLst>
            </a:custGeom>
            <a:solidFill>
              <a:srgbClr val="043C57"/>
            </a:solidFill>
          </p:spPr>
          <p:txBody>
            <a:bodyPr wrap="square" lIns="0" tIns="0" rIns="0" bIns="0" rtlCol="0"/>
            <a:lstStyle/>
            <a:p>
              <a:endParaRPr/>
            </a:p>
          </p:txBody>
        </p:sp>
        <p:pic>
          <p:nvPicPr>
            <p:cNvPr id="8" name="object 8"/>
            <p:cNvPicPr/>
            <p:nvPr/>
          </p:nvPicPr>
          <p:blipFill>
            <a:blip r:embed="rId3" cstate="print"/>
            <a:stretch>
              <a:fillRect/>
            </a:stretch>
          </p:blipFill>
          <p:spPr>
            <a:xfrm>
              <a:off x="495102" y="2332336"/>
              <a:ext cx="7292726" cy="5962649"/>
            </a:xfrm>
            <a:prstGeom prst="rect">
              <a:avLst/>
            </a:prstGeom>
          </p:spPr>
        </p:pic>
        <p:pic>
          <p:nvPicPr>
            <p:cNvPr id="9" name="object 9"/>
            <p:cNvPicPr/>
            <p:nvPr/>
          </p:nvPicPr>
          <p:blipFill>
            <a:blip r:embed="rId4" cstate="print"/>
            <a:stretch>
              <a:fillRect/>
            </a:stretch>
          </p:blipFill>
          <p:spPr>
            <a:xfrm>
              <a:off x="495102" y="9258302"/>
              <a:ext cx="1362074" cy="781049"/>
            </a:xfrm>
            <a:prstGeom prst="rect">
              <a:avLst/>
            </a:prstGeom>
          </p:spPr>
        </p:pic>
        <p:pic>
          <p:nvPicPr>
            <p:cNvPr id="11" name="object 11"/>
            <p:cNvPicPr/>
            <p:nvPr/>
          </p:nvPicPr>
          <p:blipFill>
            <a:blip r:embed="rId5" cstate="print"/>
            <a:stretch>
              <a:fillRect/>
            </a:stretch>
          </p:blipFill>
          <p:spPr>
            <a:xfrm>
              <a:off x="7744578" y="9267881"/>
              <a:ext cx="133350" cy="133349"/>
            </a:xfrm>
            <a:prstGeom prst="rect">
              <a:avLst/>
            </a:prstGeom>
          </p:spPr>
        </p:pic>
      </p:grpSp>
      <p:sp>
        <p:nvSpPr>
          <p:cNvPr id="16" name="object 16"/>
          <p:cNvSpPr txBox="1">
            <a:spLocks noGrp="1"/>
          </p:cNvSpPr>
          <p:nvPr>
            <p:ph type="title"/>
          </p:nvPr>
        </p:nvSpPr>
        <p:spPr>
          <a:xfrm>
            <a:off x="341974" y="316007"/>
            <a:ext cx="10376535" cy="1302280"/>
          </a:xfrm>
          <a:prstGeom prst="rect">
            <a:avLst/>
          </a:prstGeom>
        </p:spPr>
        <p:txBody>
          <a:bodyPr vert="horz" wrap="square" lIns="0" tIns="45085" rIns="0" bIns="0" rtlCol="0">
            <a:spAutoFit/>
          </a:bodyPr>
          <a:lstStyle/>
          <a:p>
            <a:pPr marL="12700" marR="5080">
              <a:lnSpc>
                <a:spcPts val="4880"/>
              </a:lnSpc>
              <a:spcBef>
                <a:spcPts val="355"/>
              </a:spcBef>
            </a:pPr>
            <a:r>
              <a:rPr lang="es-MX" sz="4200" spc="155" dirty="0">
                <a:solidFill>
                  <a:srgbClr val="000000"/>
                </a:solidFill>
              </a:rPr>
              <a:t>Importancia de una Arquitectura Bien Diseñada</a:t>
            </a:r>
            <a:r>
              <a:rPr lang="es-MX" sz="4200" spc="-520" dirty="0">
                <a:solidFill>
                  <a:srgbClr val="000000"/>
                </a:solidFill>
              </a:rPr>
              <a:t>.</a:t>
            </a:r>
            <a:endParaRPr lang="es-MX" sz="4200" dirty="0"/>
          </a:p>
        </p:txBody>
      </p:sp>
      <p:pic>
        <p:nvPicPr>
          <p:cNvPr id="17" name="object 17"/>
          <p:cNvPicPr/>
          <p:nvPr/>
        </p:nvPicPr>
        <p:blipFill>
          <a:blip r:embed="rId6" cstate="print"/>
          <a:stretch>
            <a:fillRect/>
          </a:stretch>
        </p:blipFill>
        <p:spPr>
          <a:xfrm>
            <a:off x="8456960" y="9820104"/>
            <a:ext cx="133350" cy="133349"/>
          </a:xfrm>
          <a:prstGeom prst="rect">
            <a:avLst/>
          </a:prstGeom>
        </p:spPr>
      </p:pic>
      <p:sp>
        <p:nvSpPr>
          <p:cNvPr id="18" name="object 18"/>
          <p:cNvSpPr txBox="1"/>
          <p:nvPr/>
        </p:nvSpPr>
        <p:spPr>
          <a:xfrm>
            <a:off x="7744578" y="2048260"/>
            <a:ext cx="10048320" cy="7422545"/>
          </a:xfrm>
          <a:prstGeom prst="rect">
            <a:avLst/>
          </a:prstGeom>
        </p:spPr>
        <p:txBody>
          <a:bodyPr vert="horz" wrap="square" lIns="0" tIns="81280" rIns="0" bIns="0" rtlCol="0">
            <a:spAutoFit/>
          </a:bodyPr>
          <a:lstStyle/>
          <a:p>
            <a:pPr marL="12700">
              <a:lnSpc>
                <a:spcPct val="100000"/>
              </a:lnSpc>
              <a:spcBef>
                <a:spcPts val="640"/>
              </a:spcBef>
            </a:pPr>
            <a:r>
              <a:rPr lang="es-MX" sz="2400" spc="75" dirty="0">
                <a:latin typeface="Verdana"/>
                <a:cs typeface="Verdana"/>
              </a:rPr>
              <a:t>1. </a:t>
            </a:r>
            <a:r>
              <a:rPr lang="es-MX" sz="2400" b="1" spc="75" dirty="0">
                <a:latin typeface="Verdana"/>
                <a:cs typeface="Verdana"/>
              </a:rPr>
              <a:t>Escalabilidad</a:t>
            </a:r>
            <a:r>
              <a:rPr lang="es-MX" sz="2400" spc="75" dirty="0">
                <a:latin typeface="Verdana"/>
                <a:cs typeface="Verdana"/>
              </a:rPr>
              <a:t>:</a:t>
            </a:r>
          </a:p>
          <a:p>
            <a:pPr marL="12700">
              <a:lnSpc>
                <a:spcPct val="100000"/>
              </a:lnSpc>
              <a:spcBef>
                <a:spcPts val="640"/>
              </a:spcBef>
            </a:pPr>
            <a:r>
              <a:rPr lang="es-MX" sz="2400" spc="75" dirty="0">
                <a:latin typeface="Verdana"/>
                <a:cs typeface="Verdana"/>
              </a:rPr>
              <a:t>Permite crecer eficientemente para manejar mayores volúmenes de usuarios y datos sin pérdida de rendimiento.</a:t>
            </a:r>
          </a:p>
          <a:p>
            <a:pPr marL="12700">
              <a:lnSpc>
                <a:spcPct val="100000"/>
              </a:lnSpc>
              <a:spcBef>
                <a:spcPts val="640"/>
              </a:spcBef>
            </a:pPr>
            <a:r>
              <a:rPr lang="es-MX" sz="2400" spc="75" dirty="0">
                <a:latin typeface="Verdana"/>
                <a:cs typeface="Verdana"/>
              </a:rPr>
              <a:t>2. </a:t>
            </a:r>
            <a:r>
              <a:rPr lang="es-MX" sz="2400" b="1" spc="75" dirty="0">
                <a:latin typeface="Verdana"/>
                <a:cs typeface="Verdana"/>
              </a:rPr>
              <a:t>Mantenibilidad</a:t>
            </a:r>
            <a:r>
              <a:rPr lang="es-MX" sz="2400" spc="75" dirty="0">
                <a:latin typeface="Verdana"/>
                <a:cs typeface="Verdana"/>
              </a:rPr>
              <a:t>:</a:t>
            </a:r>
          </a:p>
          <a:p>
            <a:pPr marL="12700">
              <a:lnSpc>
                <a:spcPct val="100000"/>
              </a:lnSpc>
              <a:spcBef>
                <a:spcPts val="640"/>
              </a:spcBef>
            </a:pPr>
            <a:r>
              <a:rPr lang="es-MX" sz="2400" spc="75" dirty="0">
                <a:latin typeface="Verdana"/>
                <a:cs typeface="Verdana"/>
              </a:rPr>
              <a:t>Facilita la identificación y corrección de errores, así como la implementación de nuevas características.</a:t>
            </a:r>
          </a:p>
          <a:p>
            <a:pPr marL="12700">
              <a:lnSpc>
                <a:spcPct val="100000"/>
              </a:lnSpc>
              <a:spcBef>
                <a:spcPts val="640"/>
              </a:spcBef>
            </a:pPr>
            <a:r>
              <a:rPr lang="es-MX" sz="2400" spc="75" dirty="0">
                <a:latin typeface="Verdana"/>
                <a:cs typeface="Verdana"/>
              </a:rPr>
              <a:t>3</a:t>
            </a:r>
            <a:r>
              <a:rPr lang="es-MX" sz="2400" b="1" spc="75" dirty="0">
                <a:latin typeface="Verdana"/>
                <a:cs typeface="Verdana"/>
              </a:rPr>
              <a:t>. Flexibilidad y Adaptabilidad:</a:t>
            </a:r>
            <a:endParaRPr lang="es-MX" sz="2400" spc="75" dirty="0">
              <a:latin typeface="Verdana"/>
              <a:cs typeface="Verdana"/>
            </a:endParaRPr>
          </a:p>
          <a:p>
            <a:pPr marL="12700">
              <a:lnSpc>
                <a:spcPct val="100000"/>
              </a:lnSpc>
              <a:spcBef>
                <a:spcPts val="640"/>
              </a:spcBef>
            </a:pPr>
            <a:r>
              <a:rPr lang="es-MX" sz="2400" spc="75" dirty="0">
                <a:latin typeface="Verdana"/>
                <a:cs typeface="Verdana"/>
              </a:rPr>
              <a:t>Se adapta a los cambios en requisitos y tecnologías, permitiendo la rápida incorporación de nuevas funcionalidades.</a:t>
            </a:r>
          </a:p>
          <a:p>
            <a:pPr marL="12700">
              <a:lnSpc>
                <a:spcPct val="100000"/>
              </a:lnSpc>
              <a:spcBef>
                <a:spcPts val="640"/>
              </a:spcBef>
            </a:pPr>
            <a:r>
              <a:rPr lang="es-MX" sz="2400" spc="75" dirty="0">
                <a:latin typeface="Verdana"/>
                <a:cs typeface="Verdana"/>
              </a:rPr>
              <a:t>4. </a:t>
            </a:r>
            <a:r>
              <a:rPr lang="es-MX" sz="2400" b="1" spc="75" dirty="0">
                <a:latin typeface="Verdana"/>
                <a:cs typeface="Verdana"/>
              </a:rPr>
              <a:t>Seguridad</a:t>
            </a:r>
            <a:r>
              <a:rPr lang="es-MX" sz="2400" spc="75" dirty="0">
                <a:latin typeface="Verdana"/>
                <a:cs typeface="Verdana"/>
              </a:rPr>
              <a:t>:</a:t>
            </a:r>
          </a:p>
          <a:p>
            <a:pPr marL="12700">
              <a:lnSpc>
                <a:spcPct val="100000"/>
              </a:lnSpc>
              <a:spcBef>
                <a:spcPts val="640"/>
              </a:spcBef>
            </a:pPr>
            <a:r>
              <a:rPr lang="es-MX" sz="2400" spc="75" dirty="0">
                <a:latin typeface="Verdana"/>
                <a:cs typeface="Verdana"/>
              </a:rPr>
              <a:t>Incorpora prácticas de seguridad desde el principio para proteger datos y aplicar mejores prácticas en todos los niveles.</a:t>
            </a:r>
          </a:p>
          <a:p>
            <a:pPr marL="12700">
              <a:lnSpc>
                <a:spcPct val="100000"/>
              </a:lnSpc>
              <a:spcBef>
                <a:spcPts val="640"/>
              </a:spcBef>
            </a:pPr>
            <a:r>
              <a:rPr lang="es-MX" sz="2400" spc="75" dirty="0">
                <a:latin typeface="Verdana"/>
                <a:cs typeface="Verdana"/>
              </a:rPr>
              <a:t>5. </a:t>
            </a:r>
            <a:r>
              <a:rPr lang="es-MX" sz="2400" b="1" spc="75" dirty="0">
                <a:latin typeface="Verdana"/>
                <a:cs typeface="Verdana"/>
              </a:rPr>
              <a:t>Eficiencia de Desarrollo</a:t>
            </a:r>
            <a:r>
              <a:rPr lang="es-MX" sz="2400" spc="75" dirty="0">
                <a:latin typeface="Verdana"/>
                <a:cs typeface="Verdana"/>
              </a:rPr>
              <a:t>:</a:t>
            </a:r>
          </a:p>
          <a:p>
            <a:pPr marL="12700">
              <a:lnSpc>
                <a:spcPct val="100000"/>
              </a:lnSpc>
              <a:spcBef>
                <a:spcPts val="640"/>
              </a:spcBef>
            </a:pPr>
            <a:r>
              <a:rPr lang="es-MX" sz="2400" spc="75" dirty="0">
                <a:latin typeface="Verdana"/>
                <a:cs typeface="Verdana"/>
              </a:rPr>
              <a:t>Proporciona un marco sólido para el desarrollo, aumentando la velocidad y manteniendo un código base coherente y de alta calidad.</a:t>
            </a:r>
            <a:endParaRPr sz="240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3" name="object 13"/>
          <p:cNvSpPr txBox="1"/>
          <p:nvPr/>
        </p:nvSpPr>
        <p:spPr>
          <a:xfrm>
            <a:off x="2038188" y="2348424"/>
            <a:ext cx="12541145" cy="6809428"/>
          </a:xfrm>
          <a:prstGeom prst="rect">
            <a:avLst/>
          </a:prstGeom>
        </p:spPr>
        <p:txBody>
          <a:bodyPr vert="horz" wrap="square" lIns="0" tIns="12065" rIns="0" bIns="0" rtlCol="0">
            <a:spAutoFit/>
          </a:bodyPr>
          <a:lstStyle/>
          <a:p>
            <a:pPr marL="635000" marR="6025515">
              <a:lnSpc>
                <a:spcPct val="116199"/>
              </a:lnSpc>
              <a:spcBef>
                <a:spcPts val="95"/>
              </a:spcBef>
            </a:pPr>
            <a:r>
              <a:rPr lang="es-MX" sz="3200" b="1" spc="-75" dirty="0">
                <a:solidFill>
                  <a:srgbClr val="F7FAFD"/>
                </a:solidFill>
                <a:latin typeface="Verdana"/>
                <a:cs typeface="Verdana"/>
              </a:rPr>
              <a:t>Descripción</a:t>
            </a:r>
            <a:r>
              <a:rPr lang="es-MX" sz="3200" spc="-75" dirty="0">
                <a:solidFill>
                  <a:srgbClr val="F7FAFD"/>
                </a:solidFill>
                <a:latin typeface="Verdana"/>
                <a:cs typeface="Verdana"/>
              </a:rPr>
              <a:t>:</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Representa la estructura y el comportamiento de los datos.</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Contiene la lógica de la aplicación y las reglas de negocio.</a:t>
            </a:r>
          </a:p>
          <a:p>
            <a:pPr marL="12700" marR="5080" indent="300355">
              <a:lnSpc>
                <a:spcPct val="116199"/>
              </a:lnSpc>
              <a:buChar char="-"/>
              <a:tabLst>
                <a:tab pos="544195" algn="l"/>
                <a:tab pos="1886585" algn="l"/>
              </a:tabLst>
            </a:pPr>
            <a:endParaRPr lang="es-MX" sz="3200" spc="-75" dirty="0">
              <a:solidFill>
                <a:srgbClr val="F7FAFD"/>
              </a:solidFill>
              <a:latin typeface="Verdana"/>
              <a:cs typeface="Verdana"/>
            </a:endParaRPr>
          </a:p>
          <a:p>
            <a:pPr marL="12700" marR="5080">
              <a:lnSpc>
                <a:spcPct val="116199"/>
              </a:lnSpc>
              <a:tabLst>
                <a:tab pos="544195" algn="l"/>
                <a:tab pos="1886585" algn="l"/>
              </a:tabLst>
            </a:pPr>
            <a:r>
              <a:rPr lang="es-MX" sz="3200" spc="-75" dirty="0">
                <a:solidFill>
                  <a:srgbClr val="F7FAFD"/>
                </a:solidFill>
                <a:latin typeface="Verdana"/>
                <a:cs typeface="Verdana"/>
              </a:rPr>
              <a:t> </a:t>
            </a:r>
            <a:r>
              <a:rPr lang="es-MX" sz="3200" b="1" spc="-75" dirty="0">
                <a:solidFill>
                  <a:srgbClr val="F7FAFD"/>
                </a:solidFill>
                <a:latin typeface="Verdana"/>
                <a:cs typeface="Verdana"/>
              </a:rPr>
              <a:t>Responsabilidades</a:t>
            </a:r>
            <a:r>
              <a:rPr lang="es-MX" sz="3200" spc="-75" dirty="0">
                <a:solidFill>
                  <a:srgbClr val="F7FAFD"/>
                </a:solidFill>
                <a:latin typeface="Verdana"/>
                <a:cs typeface="Verdana"/>
              </a:rPr>
              <a:t>:</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Manipula y gestiona datos.</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Realiza operaciones de lectura/escritura en la base de datos.</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Aplica reglas de negocio y lógica de la aplicación.</a:t>
            </a:r>
          </a:p>
          <a:p>
            <a:pPr marL="12700" marR="5080" indent="300355">
              <a:lnSpc>
                <a:spcPct val="116199"/>
              </a:lnSpc>
              <a:buChar char="-"/>
              <a:tabLst>
                <a:tab pos="544195" algn="l"/>
                <a:tab pos="1886585" algn="l"/>
              </a:tabLst>
            </a:pPr>
            <a:endParaRPr lang="es-MX" sz="3200" spc="-75" dirty="0">
              <a:solidFill>
                <a:srgbClr val="F7FAFD"/>
              </a:solidFill>
              <a:latin typeface="Verdana"/>
              <a:cs typeface="Verdana"/>
            </a:endParaRPr>
          </a:p>
          <a:p>
            <a:pPr marL="12700" marR="5080">
              <a:lnSpc>
                <a:spcPct val="116199"/>
              </a:lnSpc>
              <a:tabLst>
                <a:tab pos="544195" algn="l"/>
                <a:tab pos="1886585" algn="l"/>
              </a:tabLst>
            </a:pPr>
            <a:r>
              <a:rPr lang="es-MX" sz="3200" b="1" spc="-75" dirty="0">
                <a:solidFill>
                  <a:srgbClr val="F7FAFD"/>
                </a:solidFill>
                <a:latin typeface="Verdana"/>
                <a:cs typeface="Verdana"/>
              </a:rPr>
              <a:t>Ejemplo</a:t>
            </a:r>
            <a:r>
              <a:rPr lang="es-MX" sz="3200" spc="-75" dirty="0">
                <a:solidFill>
                  <a:srgbClr val="F7FAFD"/>
                </a:solidFill>
                <a:latin typeface="Verdana"/>
                <a:cs typeface="Verdana"/>
              </a:rPr>
              <a:t>:</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Clases que representan entidades en la base de datos.</a:t>
            </a:r>
          </a:p>
          <a:p>
            <a:pPr marL="12700" marR="5080" indent="300355">
              <a:lnSpc>
                <a:spcPct val="116199"/>
              </a:lnSpc>
              <a:buChar char="-"/>
              <a:tabLst>
                <a:tab pos="544195" algn="l"/>
                <a:tab pos="1886585" algn="l"/>
              </a:tabLst>
            </a:pPr>
            <a:r>
              <a:rPr lang="es-MX" sz="3200" spc="-75" dirty="0">
                <a:solidFill>
                  <a:srgbClr val="F7FAFD"/>
                </a:solidFill>
                <a:latin typeface="Verdana"/>
                <a:cs typeface="Verdana"/>
              </a:rPr>
              <a:t>Lógica para realizar cálculos o validaciones.</a:t>
            </a:r>
            <a:endParaRPr lang="es-MX" sz="3200" dirty="0">
              <a:latin typeface="Verdana"/>
              <a:cs typeface="Verdana"/>
            </a:endParaRPr>
          </a:p>
        </p:txBody>
      </p:sp>
      <p:sp>
        <p:nvSpPr>
          <p:cNvPr id="14" name="object 14"/>
          <p:cNvSpPr txBox="1">
            <a:spLocks noGrp="1"/>
          </p:cNvSpPr>
          <p:nvPr>
            <p:ph type="title"/>
          </p:nvPr>
        </p:nvSpPr>
        <p:spPr>
          <a:xfrm>
            <a:off x="2138878" y="440304"/>
            <a:ext cx="14096999" cy="1397819"/>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Modelo (</a:t>
            </a:r>
            <a:r>
              <a:rPr lang="es-MX" sz="4500" spc="260" dirty="0" err="1">
                <a:solidFill>
                  <a:srgbClr val="F7FAFD"/>
                </a:solidFill>
              </a:rPr>
              <a:t>Model</a:t>
            </a:r>
            <a:r>
              <a:rPr lang="es-MX" sz="4500" spc="260" dirty="0">
                <a:solidFill>
                  <a:srgbClr val="F7FAFD"/>
                </a:solidFill>
              </a:rPr>
              <a:t>): Representación de los Datos y Lógica de la Aplicación</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6927" y="0"/>
            <a:ext cx="18288606" cy="10287477"/>
            <a:chOff x="0" y="0"/>
            <a:chExt cx="18288606" cy="10287477"/>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dirty="0"/>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4" name="object 14"/>
          <p:cNvSpPr txBox="1">
            <a:spLocks noGrp="1"/>
          </p:cNvSpPr>
          <p:nvPr>
            <p:ph type="title"/>
          </p:nvPr>
        </p:nvSpPr>
        <p:spPr>
          <a:xfrm>
            <a:off x="2138878" y="440304"/>
            <a:ext cx="14096999" cy="751488"/>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Ejemplo </a:t>
            </a:r>
            <a:r>
              <a:rPr lang="es-MX" sz="4800" spc="-75" dirty="0">
                <a:solidFill>
                  <a:srgbClr val="F7FAFD"/>
                </a:solidFill>
                <a:latin typeface="Verdana"/>
                <a:cs typeface="Verdana"/>
              </a:rPr>
              <a:t>entidades</a:t>
            </a:r>
            <a:r>
              <a:rPr lang="es-MX" sz="4500" spc="260" dirty="0">
                <a:solidFill>
                  <a:srgbClr val="F7FAFD"/>
                </a:solidFill>
              </a:rPr>
              <a:t> </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pic>
        <p:nvPicPr>
          <p:cNvPr id="17" name="Imagen 16">
            <a:extLst>
              <a:ext uri="{FF2B5EF4-FFF2-40B4-BE49-F238E27FC236}">
                <a16:creationId xmlns:a16="http://schemas.microsoft.com/office/drawing/2014/main" id="{20FC9E6E-23A1-ADD4-E8EA-30ABD0686D24}"/>
              </a:ext>
            </a:extLst>
          </p:cNvPr>
          <p:cNvPicPr>
            <a:picLocks noChangeAspect="1"/>
          </p:cNvPicPr>
          <p:nvPr/>
        </p:nvPicPr>
        <p:blipFill>
          <a:blip r:embed="rId5"/>
          <a:stretch>
            <a:fillRect/>
          </a:stretch>
        </p:blipFill>
        <p:spPr>
          <a:xfrm>
            <a:off x="1414307" y="1838123"/>
            <a:ext cx="13935165" cy="5958965"/>
          </a:xfrm>
          <a:prstGeom prst="rect">
            <a:avLst/>
          </a:prstGeom>
        </p:spPr>
      </p:pic>
    </p:spTree>
    <p:extLst>
      <p:ext uri="{BB962C8B-B14F-4D97-AF65-F5344CB8AC3E}">
        <p14:creationId xmlns:p14="http://schemas.microsoft.com/office/powerpoint/2010/main" val="346511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6927" y="0"/>
            <a:ext cx="18288606" cy="10287477"/>
            <a:chOff x="0" y="0"/>
            <a:chExt cx="18288606" cy="10287477"/>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dirty="0"/>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4" name="object 14"/>
          <p:cNvSpPr txBox="1">
            <a:spLocks noGrp="1"/>
          </p:cNvSpPr>
          <p:nvPr>
            <p:ph type="title"/>
          </p:nvPr>
        </p:nvSpPr>
        <p:spPr>
          <a:xfrm>
            <a:off x="2138878" y="440304"/>
            <a:ext cx="14096999"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Ejemplo Validaciones</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pic>
        <p:nvPicPr>
          <p:cNvPr id="16" name="Imagen 15">
            <a:extLst>
              <a:ext uri="{FF2B5EF4-FFF2-40B4-BE49-F238E27FC236}">
                <a16:creationId xmlns:a16="http://schemas.microsoft.com/office/drawing/2014/main" id="{FDFDE2C1-DB06-8317-BD90-15E5D3A6CAB5}"/>
              </a:ext>
            </a:extLst>
          </p:cNvPr>
          <p:cNvPicPr>
            <a:picLocks noChangeAspect="1"/>
          </p:cNvPicPr>
          <p:nvPr/>
        </p:nvPicPr>
        <p:blipFill>
          <a:blip r:embed="rId5"/>
          <a:stretch>
            <a:fillRect/>
          </a:stretch>
        </p:blipFill>
        <p:spPr>
          <a:xfrm>
            <a:off x="2705101" y="1620730"/>
            <a:ext cx="12545228" cy="6863588"/>
          </a:xfrm>
          <a:prstGeom prst="rect">
            <a:avLst/>
          </a:prstGeom>
        </p:spPr>
      </p:pic>
    </p:spTree>
    <p:extLst>
      <p:ext uri="{BB962C8B-B14F-4D97-AF65-F5344CB8AC3E}">
        <p14:creationId xmlns:p14="http://schemas.microsoft.com/office/powerpoint/2010/main" val="185714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3" name="object 13"/>
          <p:cNvSpPr txBox="1"/>
          <p:nvPr/>
        </p:nvSpPr>
        <p:spPr>
          <a:xfrm>
            <a:off x="1005196" y="2348424"/>
            <a:ext cx="16723056" cy="7587205"/>
          </a:xfrm>
          <a:prstGeom prst="rect">
            <a:avLst/>
          </a:prstGeom>
        </p:spPr>
        <p:txBody>
          <a:bodyPr vert="horz" wrap="square" lIns="0" tIns="12065" rIns="0" bIns="0" rtlCol="0">
            <a:spAutoFit/>
          </a:bodyPr>
          <a:lstStyle/>
          <a:p>
            <a:pPr marL="635000" marR="6025515">
              <a:lnSpc>
                <a:spcPct val="116199"/>
              </a:lnSpc>
              <a:spcBef>
                <a:spcPts val="95"/>
              </a:spcBef>
            </a:pPr>
            <a:r>
              <a:rPr lang="es-MX" sz="2800" b="1" spc="-75" dirty="0">
                <a:solidFill>
                  <a:srgbClr val="F7FAFD"/>
                </a:solidFill>
                <a:latin typeface="Verdana"/>
                <a:cs typeface="Verdana"/>
              </a:rPr>
              <a:t>Descripción:</a:t>
            </a:r>
          </a:p>
          <a:p>
            <a:pPr marL="635000" marR="6025515">
              <a:lnSpc>
                <a:spcPct val="116199"/>
              </a:lnSpc>
              <a:spcBef>
                <a:spcPts val="95"/>
              </a:spcBef>
            </a:pPr>
            <a:r>
              <a:rPr lang="es-MX" sz="2800" b="1" spc="-75" dirty="0">
                <a:solidFill>
                  <a:srgbClr val="F7FAFD"/>
                </a:solidFill>
                <a:latin typeface="Verdana"/>
                <a:cs typeface="Verdana"/>
              </a:rPr>
              <a:t>Actúa como intermediario entre el modelo y la </a:t>
            </a:r>
            <a:r>
              <a:rPr lang="es-MX" sz="2800" b="1" spc="-75" dirty="0" err="1">
                <a:solidFill>
                  <a:srgbClr val="F7FAFD"/>
                </a:solidFill>
                <a:latin typeface="Verdana"/>
                <a:cs typeface="Verdana"/>
              </a:rPr>
              <a:t>vista.Maneja</a:t>
            </a:r>
            <a:r>
              <a:rPr lang="es-MX" sz="2800" b="1" spc="-75" dirty="0">
                <a:solidFill>
                  <a:srgbClr val="F7FAFD"/>
                </a:solidFill>
                <a:latin typeface="Verdana"/>
                <a:cs typeface="Verdana"/>
              </a:rPr>
              <a:t> eventos, recibe la entrada del usuario y coordina las acciones.</a:t>
            </a:r>
          </a:p>
          <a:p>
            <a:pPr marL="635000" marR="6025515">
              <a:lnSpc>
                <a:spcPct val="116199"/>
              </a:lnSpc>
              <a:spcBef>
                <a:spcPts val="95"/>
              </a:spcBef>
            </a:pPr>
            <a:endParaRPr lang="es-MX" sz="2800" b="1" spc="-75" dirty="0">
              <a:solidFill>
                <a:srgbClr val="F7FAFD"/>
              </a:solidFill>
              <a:latin typeface="Verdana"/>
              <a:cs typeface="Verdana"/>
            </a:endParaRPr>
          </a:p>
          <a:p>
            <a:pPr marL="635000" marR="6025515">
              <a:lnSpc>
                <a:spcPct val="116199"/>
              </a:lnSpc>
              <a:spcBef>
                <a:spcPts val="95"/>
              </a:spcBef>
            </a:pPr>
            <a:r>
              <a:rPr lang="es-MX" sz="2800" b="1" spc="-75" dirty="0">
                <a:solidFill>
                  <a:srgbClr val="F7FAFD"/>
                </a:solidFill>
                <a:latin typeface="Verdana"/>
                <a:cs typeface="Verdana"/>
              </a:rPr>
              <a:t>Responsabilidades:</a:t>
            </a:r>
          </a:p>
          <a:p>
            <a:pPr marL="635000" marR="6025515">
              <a:lnSpc>
                <a:spcPct val="116199"/>
              </a:lnSpc>
              <a:spcBef>
                <a:spcPts val="95"/>
              </a:spcBef>
            </a:pPr>
            <a:r>
              <a:rPr lang="es-MX" sz="2800" b="1" spc="-75" dirty="0">
                <a:solidFill>
                  <a:srgbClr val="F7FAFD"/>
                </a:solidFill>
                <a:latin typeface="Verdana"/>
                <a:cs typeface="Verdana"/>
              </a:rPr>
              <a:t>Interpreta la entrada del usuario y decide cómo interactuar con el modelo.</a:t>
            </a:r>
          </a:p>
          <a:p>
            <a:pPr marL="635000" marR="6025515">
              <a:lnSpc>
                <a:spcPct val="116199"/>
              </a:lnSpc>
              <a:spcBef>
                <a:spcPts val="95"/>
              </a:spcBef>
            </a:pPr>
            <a:r>
              <a:rPr lang="es-MX" sz="2800" b="1" spc="-75" dirty="0">
                <a:solidFill>
                  <a:srgbClr val="F7FAFD"/>
                </a:solidFill>
                <a:latin typeface="Verdana"/>
                <a:cs typeface="Verdana"/>
              </a:rPr>
              <a:t>Actualiza la vista según los cambios en el modelo.</a:t>
            </a:r>
          </a:p>
          <a:p>
            <a:pPr marL="635000" marR="6025515">
              <a:lnSpc>
                <a:spcPct val="116199"/>
              </a:lnSpc>
              <a:spcBef>
                <a:spcPts val="95"/>
              </a:spcBef>
            </a:pPr>
            <a:r>
              <a:rPr lang="es-MX" sz="2800" b="1" spc="-75" dirty="0">
                <a:solidFill>
                  <a:srgbClr val="F7FAFD"/>
                </a:solidFill>
                <a:latin typeface="Verdana"/>
                <a:cs typeface="Verdana"/>
              </a:rPr>
              <a:t>Gestiona el flujo de control y eventos.</a:t>
            </a:r>
          </a:p>
          <a:p>
            <a:pPr marL="635000" marR="6025515">
              <a:lnSpc>
                <a:spcPct val="116199"/>
              </a:lnSpc>
              <a:spcBef>
                <a:spcPts val="95"/>
              </a:spcBef>
            </a:pPr>
            <a:endParaRPr lang="es-MX" sz="2800" b="1" spc="-75" dirty="0">
              <a:solidFill>
                <a:srgbClr val="F7FAFD"/>
              </a:solidFill>
              <a:latin typeface="Verdana"/>
              <a:cs typeface="Verdana"/>
            </a:endParaRPr>
          </a:p>
          <a:p>
            <a:pPr marL="635000" marR="6025515">
              <a:lnSpc>
                <a:spcPct val="116199"/>
              </a:lnSpc>
              <a:spcBef>
                <a:spcPts val="95"/>
              </a:spcBef>
            </a:pPr>
            <a:r>
              <a:rPr lang="es-MX" sz="2800" b="1" spc="-75" dirty="0">
                <a:solidFill>
                  <a:srgbClr val="F7FAFD"/>
                </a:solidFill>
                <a:latin typeface="Verdana"/>
                <a:cs typeface="Verdana"/>
              </a:rPr>
              <a:t>Ejemplo:</a:t>
            </a:r>
          </a:p>
          <a:p>
            <a:pPr marL="635000" marR="6025515">
              <a:lnSpc>
                <a:spcPct val="116199"/>
              </a:lnSpc>
              <a:spcBef>
                <a:spcPts val="95"/>
              </a:spcBef>
            </a:pPr>
            <a:r>
              <a:rPr lang="es-MX" sz="2800" b="1" spc="-75" dirty="0">
                <a:solidFill>
                  <a:srgbClr val="F7FAFD"/>
                </a:solidFill>
                <a:latin typeface="Verdana"/>
                <a:cs typeface="Verdana"/>
              </a:rPr>
              <a:t>Controladores en </a:t>
            </a:r>
            <a:r>
              <a:rPr lang="es-MX" sz="2800" b="1" spc="-75" dirty="0" err="1">
                <a:solidFill>
                  <a:srgbClr val="F7FAFD"/>
                </a:solidFill>
                <a:latin typeface="Verdana"/>
                <a:cs typeface="Verdana"/>
              </a:rPr>
              <a:t>frameworks</a:t>
            </a:r>
            <a:r>
              <a:rPr lang="es-MX" sz="2800" b="1" spc="-75" dirty="0">
                <a:solidFill>
                  <a:srgbClr val="F7FAFD"/>
                </a:solidFill>
                <a:latin typeface="Verdana"/>
                <a:cs typeface="Verdana"/>
              </a:rPr>
              <a:t> web.</a:t>
            </a:r>
          </a:p>
          <a:p>
            <a:pPr marL="635000" marR="6025515">
              <a:lnSpc>
                <a:spcPct val="116199"/>
              </a:lnSpc>
              <a:spcBef>
                <a:spcPts val="95"/>
              </a:spcBef>
            </a:pPr>
            <a:r>
              <a:rPr lang="es-MX" sz="2800" b="1" spc="-75" dirty="0">
                <a:solidFill>
                  <a:srgbClr val="F7FAFD"/>
                </a:solidFill>
                <a:latin typeface="Verdana"/>
                <a:cs typeface="Verdana"/>
              </a:rPr>
              <a:t>Manejadores de eventos en aplicaciones de escritorio.</a:t>
            </a:r>
            <a:endParaRPr lang="es-MX" sz="2800" dirty="0">
              <a:latin typeface="Verdana"/>
              <a:cs typeface="Verdana"/>
            </a:endParaRPr>
          </a:p>
        </p:txBody>
      </p:sp>
      <p:sp>
        <p:nvSpPr>
          <p:cNvPr id="14" name="object 14"/>
          <p:cNvSpPr txBox="1">
            <a:spLocks noGrp="1"/>
          </p:cNvSpPr>
          <p:nvPr>
            <p:ph type="title"/>
          </p:nvPr>
        </p:nvSpPr>
        <p:spPr>
          <a:xfrm>
            <a:off x="2138878" y="440304"/>
            <a:ext cx="14096999" cy="1397819"/>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 Controlador (</a:t>
            </a:r>
            <a:r>
              <a:rPr lang="es-MX" sz="4500" spc="260" dirty="0" err="1">
                <a:solidFill>
                  <a:srgbClr val="F7FAFD"/>
                </a:solidFill>
              </a:rPr>
              <a:t>Controller</a:t>
            </a:r>
            <a:r>
              <a:rPr lang="es-MX" sz="4500" spc="260" dirty="0">
                <a:solidFill>
                  <a:srgbClr val="F7FAFD"/>
                </a:solidFill>
              </a:rPr>
              <a:t>): Gestión de Eventos y Lógica de Control</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spTree>
    <p:extLst>
      <p:ext uri="{BB962C8B-B14F-4D97-AF65-F5344CB8AC3E}">
        <p14:creationId xmlns:p14="http://schemas.microsoft.com/office/powerpoint/2010/main" val="377292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4" name="object 14"/>
          <p:cNvSpPr txBox="1">
            <a:spLocks noGrp="1"/>
          </p:cNvSpPr>
          <p:nvPr>
            <p:ph type="title"/>
          </p:nvPr>
        </p:nvSpPr>
        <p:spPr>
          <a:xfrm>
            <a:off x="2138878" y="440304"/>
            <a:ext cx="14096999"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 Controlador</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pic>
        <p:nvPicPr>
          <p:cNvPr id="17" name="Imagen 16">
            <a:extLst>
              <a:ext uri="{FF2B5EF4-FFF2-40B4-BE49-F238E27FC236}">
                <a16:creationId xmlns:a16="http://schemas.microsoft.com/office/drawing/2014/main" id="{944A27E4-B244-411E-AE26-D539001202FD}"/>
              </a:ext>
            </a:extLst>
          </p:cNvPr>
          <p:cNvPicPr>
            <a:picLocks noChangeAspect="1"/>
          </p:cNvPicPr>
          <p:nvPr/>
        </p:nvPicPr>
        <p:blipFill>
          <a:blip r:embed="rId5"/>
          <a:stretch>
            <a:fillRect/>
          </a:stretch>
        </p:blipFill>
        <p:spPr>
          <a:xfrm>
            <a:off x="2138878" y="2513975"/>
            <a:ext cx="13196739" cy="7409090"/>
          </a:xfrm>
          <a:prstGeom prst="rect">
            <a:avLst/>
          </a:prstGeom>
        </p:spPr>
      </p:pic>
    </p:spTree>
    <p:extLst>
      <p:ext uri="{BB962C8B-B14F-4D97-AF65-F5344CB8AC3E}">
        <p14:creationId xmlns:p14="http://schemas.microsoft.com/office/powerpoint/2010/main" val="134091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3" name="object 13"/>
          <p:cNvSpPr txBox="1"/>
          <p:nvPr/>
        </p:nvSpPr>
        <p:spPr>
          <a:xfrm>
            <a:off x="1005196" y="2348424"/>
            <a:ext cx="16723056" cy="6561925"/>
          </a:xfrm>
          <a:prstGeom prst="rect">
            <a:avLst/>
          </a:prstGeom>
        </p:spPr>
        <p:txBody>
          <a:bodyPr vert="horz" wrap="square" lIns="0" tIns="12065" rIns="0" bIns="0" rtlCol="0">
            <a:spAutoFit/>
          </a:bodyPr>
          <a:lstStyle/>
          <a:p>
            <a:pPr marL="635000" marR="6025515">
              <a:lnSpc>
                <a:spcPct val="116199"/>
              </a:lnSpc>
              <a:spcBef>
                <a:spcPts val="95"/>
              </a:spcBef>
            </a:pPr>
            <a:r>
              <a:rPr lang="es-MX" sz="2800" b="1" spc="-75" dirty="0">
                <a:solidFill>
                  <a:srgbClr val="F7FAFD"/>
                </a:solidFill>
                <a:latin typeface="Verdana"/>
                <a:cs typeface="Verdana"/>
              </a:rPr>
              <a:t>Descripción:</a:t>
            </a:r>
          </a:p>
          <a:p>
            <a:pPr marL="635000" marR="6025515">
              <a:lnSpc>
                <a:spcPct val="116199"/>
              </a:lnSpc>
              <a:spcBef>
                <a:spcPts val="95"/>
              </a:spcBef>
            </a:pPr>
            <a:r>
              <a:rPr lang="es-MX" sz="2800" b="1" spc="-75" dirty="0">
                <a:solidFill>
                  <a:srgbClr val="F7FAFD"/>
                </a:solidFill>
                <a:latin typeface="Verdana"/>
                <a:cs typeface="Verdana"/>
              </a:rPr>
              <a:t>Presenta la información al usuario y recibe la entrada. Se encarga de la interfaz gráfica y la presentación de datos.</a:t>
            </a:r>
          </a:p>
          <a:p>
            <a:pPr marL="635000" marR="6025515">
              <a:lnSpc>
                <a:spcPct val="116199"/>
              </a:lnSpc>
              <a:spcBef>
                <a:spcPts val="95"/>
              </a:spcBef>
            </a:pPr>
            <a:endParaRPr lang="es-MX" sz="2800" b="1" spc="-75" dirty="0">
              <a:solidFill>
                <a:srgbClr val="F7FAFD"/>
              </a:solidFill>
              <a:latin typeface="Verdana"/>
              <a:cs typeface="Verdana"/>
            </a:endParaRPr>
          </a:p>
          <a:p>
            <a:pPr marL="635000" marR="6025515">
              <a:lnSpc>
                <a:spcPct val="116199"/>
              </a:lnSpc>
              <a:spcBef>
                <a:spcPts val="95"/>
              </a:spcBef>
            </a:pPr>
            <a:r>
              <a:rPr lang="es-MX" sz="2800" b="1" spc="-75" dirty="0">
                <a:solidFill>
                  <a:srgbClr val="F7FAFD"/>
                </a:solidFill>
                <a:latin typeface="Verdana"/>
                <a:cs typeface="Verdana"/>
              </a:rPr>
              <a:t>Responsabilidades:</a:t>
            </a:r>
          </a:p>
          <a:p>
            <a:pPr marL="635000" marR="6025515">
              <a:lnSpc>
                <a:spcPct val="116199"/>
              </a:lnSpc>
              <a:spcBef>
                <a:spcPts val="95"/>
              </a:spcBef>
            </a:pPr>
            <a:r>
              <a:rPr lang="es-MX" sz="2800" b="1" spc="-75" dirty="0">
                <a:solidFill>
                  <a:srgbClr val="F7FAFD"/>
                </a:solidFill>
                <a:latin typeface="Verdana"/>
                <a:cs typeface="Verdana"/>
              </a:rPr>
              <a:t>Muestra datos al usuario de manera legible y comprensible. Recoge la entrada del usuario y la envía al controlador.</a:t>
            </a:r>
          </a:p>
          <a:p>
            <a:pPr marL="635000" marR="6025515">
              <a:lnSpc>
                <a:spcPct val="116199"/>
              </a:lnSpc>
              <a:spcBef>
                <a:spcPts val="95"/>
              </a:spcBef>
            </a:pPr>
            <a:endParaRPr lang="es-MX" sz="2800" b="1" spc="-75" dirty="0">
              <a:solidFill>
                <a:srgbClr val="F7FAFD"/>
              </a:solidFill>
              <a:latin typeface="Verdana"/>
              <a:cs typeface="Verdana"/>
            </a:endParaRPr>
          </a:p>
          <a:p>
            <a:pPr marL="635000" marR="6025515">
              <a:lnSpc>
                <a:spcPct val="116199"/>
              </a:lnSpc>
              <a:spcBef>
                <a:spcPts val="95"/>
              </a:spcBef>
            </a:pPr>
            <a:r>
              <a:rPr lang="es-MX" sz="2800" b="1" spc="-75" dirty="0">
                <a:solidFill>
                  <a:srgbClr val="F7FAFD"/>
                </a:solidFill>
                <a:latin typeface="Verdana"/>
                <a:cs typeface="Verdana"/>
              </a:rPr>
              <a:t>Ejemplo:</a:t>
            </a:r>
          </a:p>
          <a:p>
            <a:pPr marL="635000" marR="6025515">
              <a:lnSpc>
                <a:spcPct val="116199"/>
              </a:lnSpc>
              <a:spcBef>
                <a:spcPts val="95"/>
              </a:spcBef>
            </a:pPr>
            <a:r>
              <a:rPr lang="es-MX" sz="2800" b="1" spc="-75" dirty="0">
                <a:solidFill>
                  <a:srgbClr val="F7FAFD"/>
                </a:solidFill>
                <a:latin typeface="Verdana"/>
                <a:cs typeface="Verdana"/>
              </a:rPr>
              <a:t>Páginas HTML, plantillas, interfaces gráficas.</a:t>
            </a:r>
          </a:p>
          <a:p>
            <a:pPr marL="635000" marR="6025515">
              <a:lnSpc>
                <a:spcPct val="116199"/>
              </a:lnSpc>
              <a:spcBef>
                <a:spcPts val="95"/>
              </a:spcBef>
            </a:pPr>
            <a:r>
              <a:rPr lang="es-MX" sz="2800" b="1" spc="-75" dirty="0">
                <a:solidFill>
                  <a:srgbClr val="F7FAFD"/>
                </a:solidFill>
                <a:latin typeface="Verdana"/>
                <a:cs typeface="Verdana"/>
              </a:rPr>
              <a:t>Componentes visuales en una aplicación móvil.</a:t>
            </a:r>
            <a:endParaRPr lang="es-MX" sz="2800" dirty="0">
              <a:latin typeface="Verdana"/>
              <a:cs typeface="Verdana"/>
            </a:endParaRPr>
          </a:p>
        </p:txBody>
      </p:sp>
      <p:sp>
        <p:nvSpPr>
          <p:cNvPr id="14" name="object 14"/>
          <p:cNvSpPr txBox="1">
            <a:spLocks noGrp="1"/>
          </p:cNvSpPr>
          <p:nvPr>
            <p:ph type="title"/>
          </p:nvPr>
        </p:nvSpPr>
        <p:spPr>
          <a:xfrm>
            <a:off x="2138878" y="440304"/>
            <a:ext cx="14096999" cy="1397819"/>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Vista (View): Presentación e Interfaz de Usuario</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spTree>
    <p:extLst>
      <p:ext uri="{BB962C8B-B14F-4D97-AF65-F5344CB8AC3E}">
        <p14:creationId xmlns:p14="http://schemas.microsoft.com/office/powerpoint/2010/main" val="57706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4190999" y="0"/>
              <a:ext cx="14096999" cy="10286999"/>
            </a:xfrm>
            <a:prstGeom prst="rect">
              <a:avLst/>
            </a:prstGeom>
          </p:spPr>
        </p:pic>
        <p:sp>
          <p:nvSpPr>
            <p:cNvPr id="5" name="object 5"/>
            <p:cNvSpPr/>
            <p:nvPr/>
          </p:nvSpPr>
          <p:spPr>
            <a:xfrm>
              <a:off x="0" y="0"/>
              <a:ext cx="14853285" cy="10287000"/>
            </a:xfrm>
            <a:custGeom>
              <a:avLst/>
              <a:gdLst/>
              <a:ahLst/>
              <a:cxnLst/>
              <a:rect l="l" t="t" r="r" b="b"/>
              <a:pathLst>
                <a:path w="14853285" h="10287000">
                  <a:moveTo>
                    <a:pt x="14852934" y="10287000"/>
                  </a:moveTo>
                  <a:lnTo>
                    <a:pt x="0" y="10287000"/>
                  </a:lnTo>
                  <a:lnTo>
                    <a:pt x="0" y="0"/>
                  </a:lnTo>
                  <a:lnTo>
                    <a:pt x="4565934" y="0"/>
                  </a:lnTo>
                  <a:lnTo>
                    <a:pt x="14852934" y="10287000"/>
                  </a:lnTo>
                  <a:close/>
                </a:path>
              </a:pathLst>
            </a:custGeom>
            <a:solidFill>
              <a:srgbClr val="031720"/>
            </a:solidFill>
          </p:spPr>
          <p:txBody>
            <a:bodyPr wrap="square" lIns="0" tIns="0" rIns="0" bIns="0" rtlCol="0"/>
            <a:lstStyle/>
            <a:p>
              <a:endParaRPr/>
            </a:p>
          </p:txBody>
        </p:sp>
        <p:sp>
          <p:nvSpPr>
            <p:cNvPr id="6" name="object 6"/>
            <p:cNvSpPr/>
            <p:nvPr/>
          </p:nvSpPr>
          <p:spPr>
            <a:xfrm>
              <a:off x="14676727" y="7734777"/>
              <a:ext cx="3611879" cy="2552700"/>
            </a:xfrm>
            <a:custGeom>
              <a:avLst/>
              <a:gdLst/>
              <a:ahLst/>
              <a:cxnLst/>
              <a:rect l="l" t="t" r="r" b="b"/>
              <a:pathLst>
                <a:path w="3611880" h="2552700">
                  <a:moveTo>
                    <a:pt x="3611271" y="2552222"/>
                  </a:moveTo>
                  <a:lnTo>
                    <a:pt x="0" y="2552222"/>
                  </a:lnTo>
                  <a:lnTo>
                    <a:pt x="2552222" y="0"/>
                  </a:lnTo>
                  <a:lnTo>
                    <a:pt x="3611271" y="1059049"/>
                  </a:lnTo>
                  <a:lnTo>
                    <a:pt x="3611271" y="2552222"/>
                  </a:lnTo>
                  <a:close/>
                </a:path>
              </a:pathLst>
            </a:custGeom>
            <a:solidFill>
              <a:srgbClr val="97BCC7"/>
            </a:solidFill>
          </p:spPr>
          <p:txBody>
            <a:bodyPr wrap="square" lIns="0" tIns="0" rIns="0" bIns="0" rtlCol="0"/>
            <a:lstStyle/>
            <a:p>
              <a:endParaRPr/>
            </a:p>
          </p:txBody>
        </p:sp>
        <p:sp>
          <p:nvSpPr>
            <p:cNvPr id="7" name="object 7"/>
            <p:cNvSpPr/>
            <p:nvPr/>
          </p:nvSpPr>
          <p:spPr>
            <a:xfrm>
              <a:off x="3708667" y="0"/>
              <a:ext cx="4028440" cy="3988435"/>
            </a:xfrm>
            <a:custGeom>
              <a:avLst/>
              <a:gdLst/>
              <a:ahLst/>
              <a:cxnLst/>
              <a:rect l="l" t="t" r="r" b="b"/>
              <a:pathLst>
                <a:path w="4028440" h="3988435">
                  <a:moveTo>
                    <a:pt x="4028393" y="3947571"/>
                  </a:moveTo>
                  <a:lnTo>
                    <a:pt x="3987982" y="3987982"/>
                  </a:lnTo>
                  <a:lnTo>
                    <a:pt x="0" y="0"/>
                  </a:lnTo>
                  <a:lnTo>
                    <a:pt x="80821" y="0"/>
                  </a:lnTo>
                  <a:lnTo>
                    <a:pt x="4028393" y="3947571"/>
                  </a:lnTo>
                  <a:close/>
                </a:path>
              </a:pathLst>
            </a:custGeom>
            <a:solidFill>
              <a:srgbClr val="F7FAFD"/>
            </a:solidFill>
          </p:spPr>
          <p:txBody>
            <a:bodyPr wrap="square" lIns="0" tIns="0" rIns="0" bIns="0" rtlCol="0"/>
            <a:lstStyle/>
            <a:p>
              <a:endParaRPr/>
            </a:p>
          </p:txBody>
        </p:sp>
        <p:pic>
          <p:nvPicPr>
            <p:cNvPr id="8" name="object 8"/>
            <p:cNvPicPr/>
            <p:nvPr/>
          </p:nvPicPr>
          <p:blipFill>
            <a:blip r:embed="rId3" cstate="print"/>
            <a:stretch>
              <a:fillRect/>
            </a:stretch>
          </p:blipFill>
          <p:spPr>
            <a:xfrm>
              <a:off x="445448" y="5134014"/>
              <a:ext cx="114300" cy="114299"/>
            </a:xfrm>
            <a:prstGeom prst="rect">
              <a:avLst/>
            </a:prstGeom>
          </p:spPr>
        </p:pic>
        <p:pic>
          <p:nvPicPr>
            <p:cNvPr id="9" name="object 9"/>
            <p:cNvPicPr/>
            <p:nvPr/>
          </p:nvPicPr>
          <p:blipFill>
            <a:blip r:embed="rId3" cstate="print"/>
            <a:stretch>
              <a:fillRect/>
            </a:stretch>
          </p:blipFill>
          <p:spPr>
            <a:xfrm>
              <a:off x="445448" y="5638839"/>
              <a:ext cx="114300" cy="114299"/>
            </a:xfrm>
            <a:prstGeom prst="rect">
              <a:avLst/>
            </a:prstGeom>
          </p:spPr>
        </p:pic>
        <p:pic>
          <p:nvPicPr>
            <p:cNvPr id="10" name="object 10"/>
            <p:cNvPicPr/>
            <p:nvPr/>
          </p:nvPicPr>
          <p:blipFill>
            <a:blip r:embed="rId3" cstate="print"/>
            <a:stretch>
              <a:fillRect/>
            </a:stretch>
          </p:blipFill>
          <p:spPr>
            <a:xfrm>
              <a:off x="445448" y="6143664"/>
              <a:ext cx="114300" cy="114299"/>
            </a:xfrm>
            <a:prstGeom prst="rect">
              <a:avLst/>
            </a:prstGeom>
          </p:spPr>
        </p:pic>
        <p:pic>
          <p:nvPicPr>
            <p:cNvPr id="11" name="object 11"/>
            <p:cNvPicPr/>
            <p:nvPr/>
          </p:nvPicPr>
          <p:blipFill>
            <a:blip r:embed="rId3" cstate="print"/>
            <a:stretch>
              <a:fillRect/>
            </a:stretch>
          </p:blipFill>
          <p:spPr>
            <a:xfrm>
              <a:off x="445448" y="6648489"/>
              <a:ext cx="114300" cy="114299"/>
            </a:xfrm>
            <a:prstGeom prst="rect">
              <a:avLst/>
            </a:prstGeom>
          </p:spPr>
        </p:pic>
        <p:pic>
          <p:nvPicPr>
            <p:cNvPr id="12" name="object 12"/>
            <p:cNvPicPr/>
            <p:nvPr/>
          </p:nvPicPr>
          <p:blipFill>
            <a:blip r:embed="rId3" cstate="print"/>
            <a:stretch>
              <a:fillRect/>
            </a:stretch>
          </p:blipFill>
          <p:spPr>
            <a:xfrm>
              <a:off x="445448" y="7153314"/>
              <a:ext cx="114300" cy="114299"/>
            </a:xfrm>
            <a:prstGeom prst="rect">
              <a:avLst/>
            </a:prstGeom>
          </p:spPr>
        </p:pic>
      </p:grpSp>
      <p:sp>
        <p:nvSpPr>
          <p:cNvPr id="14" name="object 14"/>
          <p:cNvSpPr txBox="1">
            <a:spLocks noGrp="1"/>
          </p:cNvSpPr>
          <p:nvPr>
            <p:ph type="title"/>
          </p:nvPr>
        </p:nvSpPr>
        <p:spPr>
          <a:xfrm>
            <a:off x="2138878" y="440304"/>
            <a:ext cx="14096999"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7FAFD"/>
                </a:solidFill>
              </a:rPr>
              <a:t> Vista</a:t>
            </a:r>
            <a:endParaRPr lang="es-MX" sz="4500" dirty="0"/>
          </a:p>
        </p:txBody>
      </p:sp>
      <p:pic>
        <p:nvPicPr>
          <p:cNvPr id="15" name="object 15"/>
          <p:cNvPicPr/>
          <p:nvPr/>
        </p:nvPicPr>
        <p:blipFill>
          <a:blip r:embed="rId4" cstate="print"/>
          <a:stretch>
            <a:fillRect/>
          </a:stretch>
        </p:blipFill>
        <p:spPr>
          <a:xfrm>
            <a:off x="280617" y="243211"/>
            <a:ext cx="1362074" cy="781049"/>
          </a:xfrm>
          <a:prstGeom prst="rect">
            <a:avLst/>
          </a:prstGeom>
        </p:spPr>
      </p:pic>
      <p:pic>
        <p:nvPicPr>
          <p:cNvPr id="16" name="Imagen 15">
            <a:extLst>
              <a:ext uri="{FF2B5EF4-FFF2-40B4-BE49-F238E27FC236}">
                <a16:creationId xmlns:a16="http://schemas.microsoft.com/office/drawing/2014/main" id="{598DFF5B-1345-2C65-71BE-3E8239DECD2D}"/>
              </a:ext>
            </a:extLst>
          </p:cNvPr>
          <p:cNvPicPr>
            <a:picLocks noChangeAspect="1"/>
          </p:cNvPicPr>
          <p:nvPr/>
        </p:nvPicPr>
        <p:blipFill>
          <a:blip r:embed="rId5"/>
          <a:stretch>
            <a:fillRect/>
          </a:stretch>
        </p:blipFill>
        <p:spPr>
          <a:xfrm>
            <a:off x="2138878" y="1557545"/>
            <a:ext cx="13097597" cy="6704721"/>
          </a:xfrm>
          <a:prstGeom prst="rect">
            <a:avLst/>
          </a:prstGeom>
        </p:spPr>
      </p:pic>
    </p:spTree>
    <p:extLst>
      <p:ext uri="{BB962C8B-B14F-4D97-AF65-F5344CB8AC3E}">
        <p14:creationId xmlns:p14="http://schemas.microsoft.com/office/powerpoint/2010/main" val="26004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0000" y="0"/>
            <a:ext cx="6858000" cy="48387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245120" y="495300"/>
            <a:ext cx="18288354" cy="10287217"/>
            <a:chOff x="0" y="0"/>
            <a:chExt cx="18288354" cy="10287217"/>
          </a:xfrm>
        </p:grpSpPr>
        <p:pic>
          <p:nvPicPr>
            <p:cNvPr id="4" name="object 4"/>
            <p:cNvPicPr/>
            <p:nvPr/>
          </p:nvPicPr>
          <p:blipFill>
            <a:blip r:embed="rId2" cstate="print"/>
            <a:stretch>
              <a:fillRect/>
            </a:stretch>
          </p:blipFill>
          <p:spPr>
            <a:xfrm>
              <a:off x="11430000" y="0"/>
              <a:ext cx="6857999" cy="5004400"/>
            </a:xfrm>
            <a:prstGeom prst="rect">
              <a:avLst/>
            </a:prstGeom>
          </p:spPr>
        </p:pic>
        <p:sp>
          <p:nvSpPr>
            <p:cNvPr id="5" name="object 5"/>
            <p:cNvSpPr/>
            <p:nvPr/>
          </p:nvSpPr>
          <p:spPr>
            <a:xfrm>
              <a:off x="0" y="1"/>
              <a:ext cx="14274165" cy="10287000"/>
            </a:xfrm>
            <a:custGeom>
              <a:avLst/>
              <a:gdLst/>
              <a:ahLst/>
              <a:cxnLst/>
              <a:rect l="l" t="t" r="r" b="b"/>
              <a:pathLst>
                <a:path w="14274165" h="10287000">
                  <a:moveTo>
                    <a:pt x="0" y="0"/>
                  </a:moveTo>
                  <a:lnTo>
                    <a:pt x="6512857" y="0"/>
                  </a:lnTo>
                  <a:lnTo>
                    <a:pt x="14273938" y="10286998"/>
                  </a:lnTo>
                  <a:lnTo>
                    <a:pt x="0" y="10286997"/>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4264994" y="7966927"/>
              <a:ext cx="4023360" cy="2320290"/>
            </a:xfrm>
            <a:custGeom>
              <a:avLst/>
              <a:gdLst/>
              <a:ahLst/>
              <a:cxnLst/>
              <a:rect l="l" t="t" r="r" b="b"/>
              <a:pathLst>
                <a:path w="4023359" h="2320290">
                  <a:moveTo>
                    <a:pt x="3016563" y="0"/>
                  </a:moveTo>
                  <a:lnTo>
                    <a:pt x="4023004" y="1308575"/>
                  </a:lnTo>
                  <a:lnTo>
                    <a:pt x="4023004" y="2320073"/>
                  </a:lnTo>
                  <a:lnTo>
                    <a:pt x="0" y="2320073"/>
                  </a:lnTo>
                  <a:lnTo>
                    <a:pt x="3016563" y="0"/>
                  </a:lnTo>
                  <a:close/>
                </a:path>
              </a:pathLst>
            </a:custGeom>
            <a:solidFill>
              <a:srgbClr val="97BCC7">
                <a:alpha val="70979"/>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16374501" y="9240759"/>
              <a:ext cx="1362074" cy="781049"/>
            </a:xfrm>
            <a:prstGeom prst="rect">
              <a:avLst/>
            </a:prstGeom>
          </p:spPr>
        </p:pic>
      </p:grpSp>
      <p:sp>
        <p:nvSpPr>
          <p:cNvPr id="10" name="object 10"/>
          <p:cNvSpPr txBox="1">
            <a:spLocks noGrp="1"/>
          </p:cNvSpPr>
          <p:nvPr>
            <p:ph type="title"/>
          </p:nvPr>
        </p:nvSpPr>
        <p:spPr>
          <a:xfrm>
            <a:off x="2012792" y="1790168"/>
            <a:ext cx="7316872" cy="1320233"/>
          </a:xfrm>
          <a:prstGeom prst="rect">
            <a:avLst/>
          </a:prstGeom>
        </p:spPr>
        <p:txBody>
          <a:bodyPr vert="horz" wrap="square" lIns="0" tIns="62865" rIns="0" bIns="0" rtlCol="0">
            <a:spAutoFit/>
          </a:bodyPr>
          <a:lstStyle/>
          <a:p>
            <a:pPr marL="12700" marR="5080">
              <a:lnSpc>
                <a:spcPts val="4870"/>
              </a:lnSpc>
              <a:spcBef>
                <a:spcPts val="495"/>
              </a:spcBef>
            </a:pPr>
            <a:r>
              <a:rPr lang="es-MX" sz="4300" spc="-55" dirty="0">
                <a:solidFill>
                  <a:srgbClr val="000000"/>
                </a:solidFill>
              </a:rPr>
              <a:t>Relación y Colaboración Entre Componentes</a:t>
            </a:r>
            <a:endParaRPr lang="es-MX" sz="4300" dirty="0"/>
          </a:p>
        </p:txBody>
      </p:sp>
      <p:sp>
        <p:nvSpPr>
          <p:cNvPr id="11" name="object 10">
            <a:extLst>
              <a:ext uri="{FF2B5EF4-FFF2-40B4-BE49-F238E27FC236}">
                <a16:creationId xmlns:a16="http://schemas.microsoft.com/office/drawing/2014/main" id="{B209D047-4107-8660-2144-882005D97544}"/>
              </a:ext>
            </a:extLst>
          </p:cNvPr>
          <p:cNvSpPr txBox="1">
            <a:spLocks/>
          </p:cNvSpPr>
          <p:nvPr/>
        </p:nvSpPr>
        <p:spPr>
          <a:xfrm>
            <a:off x="457200" y="5725502"/>
            <a:ext cx="16840200" cy="3397725"/>
          </a:xfrm>
          <a:prstGeom prst="rect">
            <a:avLst/>
          </a:prstGeom>
        </p:spPr>
        <p:txBody>
          <a:bodyPr vert="horz" wrap="square" lIns="0" tIns="62865" rIns="0" bIns="0" rtlCol="0">
            <a:spAutoFit/>
          </a:bodyPr>
          <a:lstStyle>
            <a:lvl1pPr>
              <a:defRPr sz="4000" b="0" i="0">
                <a:solidFill>
                  <a:srgbClr val="0D0D0D"/>
                </a:solidFill>
                <a:latin typeface="Verdana"/>
                <a:ea typeface="+mj-ea"/>
                <a:cs typeface="Verdana"/>
              </a:defRPr>
            </a:lvl1pPr>
          </a:lstStyle>
          <a:p>
            <a:pPr marL="12700" marR="5080">
              <a:lnSpc>
                <a:spcPts val="4870"/>
              </a:lnSpc>
              <a:spcBef>
                <a:spcPts val="495"/>
              </a:spcBef>
            </a:pPr>
            <a:r>
              <a:rPr lang="es-MX" sz="4300" kern="0" spc="-55" dirty="0">
                <a:solidFill>
                  <a:srgbClr val="000000"/>
                </a:solidFill>
              </a:rPr>
              <a:t>Modelo y Vista:</a:t>
            </a:r>
          </a:p>
          <a:p>
            <a:pPr marL="12700" marR="5080">
              <a:lnSpc>
                <a:spcPts val="4870"/>
              </a:lnSpc>
              <a:spcBef>
                <a:spcPts val="495"/>
              </a:spcBef>
            </a:pPr>
            <a:r>
              <a:rPr lang="es-MX" sz="4300" kern="0" spc="-55" dirty="0">
                <a:solidFill>
                  <a:srgbClr val="000000"/>
                </a:solidFill>
              </a:rPr>
              <a:t>La vista muestra los datos del modelo al usuario.</a:t>
            </a:r>
          </a:p>
          <a:p>
            <a:pPr marL="12700" marR="5080">
              <a:lnSpc>
                <a:spcPts val="4870"/>
              </a:lnSpc>
              <a:spcBef>
                <a:spcPts val="495"/>
              </a:spcBef>
            </a:pPr>
            <a:r>
              <a:rPr lang="es-MX" sz="4300" kern="0" spc="-55" dirty="0">
                <a:solidFill>
                  <a:srgbClr val="000000"/>
                </a:solidFill>
              </a:rPr>
              <a:t>La vista puede enviar actualizaciones al controlador sobre la interacción del usuario.</a:t>
            </a:r>
          </a:p>
          <a:p>
            <a:pPr marL="12700" marR="5080">
              <a:lnSpc>
                <a:spcPts val="4870"/>
              </a:lnSpc>
              <a:spcBef>
                <a:spcPts val="495"/>
              </a:spcBef>
            </a:pPr>
            <a:r>
              <a:rPr lang="es-MX" sz="4300" kern="0" spc="-55" dirty="0">
                <a:solidFill>
                  <a:srgbClr val="000000"/>
                </a:solidFill>
              </a:rPr>
              <a:t>El modelo actualiza la vista cuando cambian los datos.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0000" y="0"/>
            <a:ext cx="6858000" cy="48387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245120" y="495300"/>
            <a:ext cx="18288354" cy="10287217"/>
            <a:chOff x="0" y="0"/>
            <a:chExt cx="18288354" cy="10287217"/>
          </a:xfrm>
        </p:grpSpPr>
        <p:pic>
          <p:nvPicPr>
            <p:cNvPr id="4" name="object 4"/>
            <p:cNvPicPr/>
            <p:nvPr/>
          </p:nvPicPr>
          <p:blipFill>
            <a:blip r:embed="rId2" cstate="print"/>
            <a:stretch>
              <a:fillRect/>
            </a:stretch>
          </p:blipFill>
          <p:spPr>
            <a:xfrm>
              <a:off x="11430000" y="0"/>
              <a:ext cx="6857999" cy="5004400"/>
            </a:xfrm>
            <a:prstGeom prst="rect">
              <a:avLst/>
            </a:prstGeom>
          </p:spPr>
        </p:pic>
        <p:sp>
          <p:nvSpPr>
            <p:cNvPr id="5" name="object 5"/>
            <p:cNvSpPr/>
            <p:nvPr/>
          </p:nvSpPr>
          <p:spPr>
            <a:xfrm>
              <a:off x="0" y="1"/>
              <a:ext cx="14274165" cy="10287000"/>
            </a:xfrm>
            <a:custGeom>
              <a:avLst/>
              <a:gdLst/>
              <a:ahLst/>
              <a:cxnLst/>
              <a:rect l="l" t="t" r="r" b="b"/>
              <a:pathLst>
                <a:path w="14274165" h="10287000">
                  <a:moveTo>
                    <a:pt x="0" y="0"/>
                  </a:moveTo>
                  <a:lnTo>
                    <a:pt x="6512857" y="0"/>
                  </a:lnTo>
                  <a:lnTo>
                    <a:pt x="14273938" y="10286998"/>
                  </a:lnTo>
                  <a:lnTo>
                    <a:pt x="0" y="1028699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4264994" y="7966927"/>
              <a:ext cx="4023360" cy="2320290"/>
            </a:xfrm>
            <a:custGeom>
              <a:avLst/>
              <a:gdLst/>
              <a:ahLst/>
              <a:cxnLst/>
              <a:rect l="l" t="t" r="r" b="b"/>
              <a:pathLst>
                <a:path w="4023359" h="2320290">
                  <a:moveTo>
                    <a:pt x="3016563" y="0"/>
                  </a:moveTo>
                  <a:lnTo>
                    <a:pt x="4023004" y="1308575"/>
                  </a:lnTo>
                  <a:lnTo>
                    <a:pt x="4023004" y="2320073"/>
                  </a:lnTo>
                  <a:lnTo>
                    <a:pt x="0" y="2320073"/>
                  </a:lnTo>
                  <a:lnTo>
                    <a:pt x="3016563" y="0"/>
                  </a:lnTo>
                  <a:close/>
                </a:path>
              </a:pathLst>
            </a:custGeom>
            <a:solidFill>
              <a:srgbClr val="97BCC7">
                <a:alpha val="70979"/>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16374501" y="9240759"/>
              <a:ext cx="1362074" cy="781049"/>
            </a:xfrm>
            <a:prstGeom prst="rect">
              <a:avLst/>
            </a:prstGeom>
          </p:spPr>
        </p:pic>
      </p:grpSp>
      <p:sp>
        <p:nvSpPr>
          <p:cNvPr id="10" name="object 10"/>
          <p:cNvSpPr txBox="1">
            <a:spLocks noGrp="1"/>
          </p:cNvSpPr>
          <p:nvPr>
            <p:ph type="title"/>
          </p:nvPr>
        </p:nvSpPr>
        <p:spPr>
          <a:xfrm>
            <a:off x="2012792" y="2337383"/>
            <a:ext cx="7316872" cy="1320233"/>
          </a:xfrm>
          <a:prstGeom prst="rect">
            <a:avLst/>
          </a:prstGeom>
        </p:spPr>
        <p:txBody>
          <a:bodyPr vert="horz" wrap="square" lIns="0" tIns="62865" rIns="0" bIns="0" rtlCol="0">
            <a:spAutoFit/>
          </a:bodyPr>
          <a:lstStyle/>
          <a:p>
            <a:pPr marL="12700" marR="5080">
              <a:lnSpc>
                <a:spcPts val="4870"/>
              </a:lnSpc>
              <a:spcBef>
                <a:spcPts val="495"/>
              </a:spcBef>
            </a:pPr>
            <a:r>
              <a:rPr lang="es-MX" sz="4300" spc="-55" dirty="0">
                <a:solidFill>
                  <a:srgbClr val="000000"/>
                </a:solidFill>
              </a:rPr>
              <a:t>Relación y Colaboración Entre Componentes</a:t>
            </a:r>
            <a:endParaRPr lang="es-MX" sz="4300" dirty="0"/>
          </a:p>
        </p:txBody>
      </p:sp>
      <p:sp>
        <p:nvSpPr>
          <p:cNvPr id="11" name="object 10">
            <a:extLst>
              <a:ext uri="{FF2B5EF4-FFF2-40B4-BE49-F238E27FC236}">
                <a16:creationId xmlns:a16="http://schemas.microsoft.com/office/drawing/2014/main" id="{B209D047-4107-8660-2144-882005D97544}"/>
              </a:ext>
            </a:extLst>
          </p:cNvPr>
          <p:cNvSpPr txBox="1">
            <a:spLocks/>
          </p:cNvSpPr>
          <p:nvPr/>
        </p:nvSpPr>
        <p:spPr>
          <a:xfrm>
            <a:off x="457200" y="5725502"/>
            <a:ext cx="16840200" cy="3333605"/>
          </a:xfrm>
          <a:prstGeom prst="rect">
            <a:avLst/>
          </a:prstGeom>
        </p:spPr>
        <p:txBody>
          <a:bodyPr vert="horz" wrap="square" lIns="0" tIns="62865" rIns="0" bIns="0" rtlCol="0">
            <a:spAutoFit/>
          </a:bodyPr>
          <a:lstStyle>
            <a:lvl1pPr>
              <a:defRPr sz="4000" b="0" i="0">
                <a:solidFill>
                  <a:srgbClr val="0D0D0D"/>
                </a:solidFill>
                <a:latin typeface="Verdana"/>
                <a:ea typeface="+mj-ea"/>
                <a:cs typeface="Verdana"/>
              </a:defRPr>
            </a:lvl1pPr>
          </a:lstStyle>
          <a:p>
            <a:pPr marL="12700" marR="5080">
              <a:lnSpc>
                <a:spcPts val="4870"/>
              </a:lnSpc>
              <a:spcBef>
                <a:spcPts val="495"/>
              </a:spcBef>
            </a:pPr>
            <a:r>
              <a:rPr lang="es-MX" sz="4300" kern="0" spc="-55" dirty="0">
                <a:solidFill>
                  <a:srgbClr val="000000"/>
                </a:solidFill>
              </a:rPr>
              <a:t>Vista y Controlador:</a:t>
            </a:r>
          </a:p>
          <a:p>
            <a:pPr marL="12700" marR="5080">
              <a:lnSpc>
                <a:spcPts val="4870"/>
              </a:lnSpc>
              <a:spcBef>
                <a:spcPts val="495"/>
              </a:spcBef>
            </a:pPr>
            <a:r>
              <a:rPr lang="es-MX" sz="4300" kern="0" spc="-55" dirty="0">
                <a:solidFill>
                  <a:srgbClr val="000000"/>
                </a:solidFill>
              </a:rPr>
              <a:t>La vista envía eventos al controlador cuando ocurren interacciones del usuario.</a:t>
            </a:r>
          </a:p>
          <a:p>
            <a:pPr marL="12700" marR="5080">
              <a:lnSpc>
                <a:spcPts val="4870"/>
              </a:lnSpc>
              <a:spcBef>
                <a:spcPts val="495"/>
              </a:spcBef>
            </a:pPr>
            <a:r>
              <a:rPr lang="es-MX" sz="4300" kern="0" spc="-55" dirty="0">
                <a:solidFill>
                  <a:srgbClr val="000000"/>
                </a:solidFill>
              </a:rPr>
              <a:t>El controlador actualiza la vista y, a veces, el modelo en respuesta a eventos.</a:t>
            </a:r>
          </a:p>
        </p:txBody>
      </p:sp>
    </p:spTree>
    <p:extLst>
      <p:ext uri="{BB962C8B-B14F-4D97-AF65-F5344CB8AC3E}">
        <p14:creationId xmlns:p14="http://schemas.microsoft.com/office/powerpoint/2010/main" val="71212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86539" y="1"/>
            <a:ext cx="4801870" cy="2906395"/>
            <a:chOff x="13486539" y="1"/>
            <a:chExt cx="4801870" cy="2906395"/>
          </a:xfrm>
        </p:grpSpPr>
        <p:sp>
          <p:nvSpPr>
            <p:cNvPr id="3" name="object 3"/>
            <p:cNvSpPr/>
            <p:nvPr/>
          </p:nvSpPr>
          <p:spPr>
            <a:xfrm>
              <a:off x="14596139" y="1"/>
              <a:ext cx="3691890" cy="2905760"/>
            </a:xfrm>
            <a:custGeom>
              <a:avLst/>
              <a:gdLst/>
              <a:ahLst/>
              <a:cxnLst/>
              <a:rect l="l" t="t" r="r" b="b"/>
              <a:pathLst>
                <a:path w="3691890" h="2905760">
                  <a:moveTo>
                    <a:pt x="3691859" y="2118727"/>
                  </a:moveTo>
                  <a:lnTo>
                    <a:pt x="2905293" y="2905293"/>
                  </a:lnTo>
                  <a:lnTo>
                    <a:pt x="0" y="0"/>
                  </a:lnTo>
                  <a:lnTo>
                    <a:pt x="3691859" y="0"/>
                  </a:lnTo>
                  <a:lnTo>
                    <a:pt x="3691859" y="2118727"/>
                  </a:lnTo>
                  <a:close/>
                </a:path>
              </a:pathLst>
            </a:custGeom>
            <a:solidFill>
              <a:srgbClr val="97BCC7"/>
            </a:solidFill>
          </p:spPr>
          <p:txBody>
            <a:bodyPr wrap="square" lIns="0" tIns="0" rIns="0" bIns="0" rtlCol="0"/>
            <a:lstStyle/>
            <a:p>
              <a:endParaRPr/>
            </a:p>
          </p:txBody>
        </p:sp>
        <p:sp>
          <p:nvSpPr>
            <p:cNvPr id="4" name="object 4"/>
            <p:cNvSpPr/>
            <p:nvPr/>
          </p:nvSpPr>
          <p:spPr>
            <a:xfrm>
              <a:off x="13486539" y="1"/>
              <a:ext cx="2947035" cy="2906395"/>
            </a:xfrm>
            <a:custGeom>
              <a:avLst/>
              <a:gdLst/>
              <a:ahLst/>
              <a:cxnLst/>
              <a:rect l="l" t="t" r="r" b="b"/>
              <a:pathLst>
                <a:path w="2947034" h="2906395">
                  <a:moveTo>
                    <a:pt x="2946686" y="2865865"/>
                  </a:moveTo>
                  <a:lnTo>
                    <a:pt x="2906275" y="2906275"/>
                  </a:lnTo>
                  <a:lnTo>
                    <a:pt x="0" y="0"/>
                  </a:lnTo>
                  <a:lnTo>
                    <a:pt x="80821" y="0"/>
                  </a:lnTo>
                  <a:lnTo>
                    <a:pt x="2946686" y="2865865"/>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2"/>
            <a:ext cx="1028700" cy="1031875"/>
          </a:xfrm>
          <a:custGeom>
            <a:avLst/>
            <a:gdLst/>
            <a:ahLst/>
            <a:cxnLst/>
            <a:rect l="l" t="t" r="r" b="b"/>
            <a:pathLst>
              <a:path w="1028700" h="1031875">
                <a:moveTo>
                  <a:pt x="1028682" y="1031337"/>
                </a:moveTo>
                <a:lnTo>
                  <a:pt x="997661" y="1031337"/>
                </a:lnTo>
                <a:lnTo>
                  <a:pt x="0" y="33675"/>
                </a:lnTo>
                <a:lnTo>
                  <a:pt x="33674" y="0"/>
                </a:lnTo>
                <a:lnTo>
                  <a:pt x="1028682" y="995007"/>
                </a:lnTo>
                <a:lnTo>
                  <a:pt x="1028682" y="1031337"/>
                </a:lnTo>
                <a:close/>
              </a:path>
            </a:pathLst>
          </a:custGeom>
          <a:solidFill>
            <a:srgbClr val="F7FAFD"/>
          </a:solidFill>
        </p:spPr>
        <p:txBody>
          <a:bodyPr wrap="square" lIns="0" tIns="0" rIns="0" bIns="0" rtlCol="0"/>
          <a:lstStyle/>
          <a:p>
            <a:endParaRPr/>
          </a:p>
        </p:txBody>
      </p:sp>
      <p:sp>
        <p:nvSpPr>
          <p:cNvPr id="6" name="object 6"/>
          <p:cNvSpPr txBox="1">
            <a:spLocks noGrp="1"/>
          </p:cNvSpPr>
          <p:nvPr>
            <p:ph type="title"/>
          </p:nvPr>
        </p:nvSpPr>
        <p:spPr>
          <a:xfrm>
            <a:off x="293460" y="555952"/>
            <a:ext cx="12921615" cy="707245"/>
          </a:xfrm>
          <a:prstGeom prst="rect">
            <a:avLst/>
          </a:prstGeom>
        </p:spPr>
        <p:txBody>
          <a:bodyPr vert="horz" wrap="square" lIns="0" tIns="103505" rIns="0" bIns="0" rtlCol="0">
            <a:spAutoFit/>
          </a:bodyPr>
          <a:lstStyle/>
          <a:p>
            <a:pPr marL="12700" marR="5080">
              <a:lnSpc>
                <a:spcPts val="4730"/>
              </a:lnSpc>
              <a:spcBef>
                <a:spcPts val="815"/>
              </a:spcBef>
            </a:pPr>
            <a:r>
              <a:rPr lang="es-MX" sz="4500" spc="5" dirty="0">
                <a:solidFill>
                  <a:srgbClr val="FFFFFF"/>
                </a:solidFill>
              </a:rPr>
              <a:t>Definición de arquitectura de software</a:t>
            </a:r>
            <a:endParaRPr lang="es-MX" sz="4500" dirty="0"/>
          </a:p>
        </p:txBody>
      </p:sp>
      <p:sp>
        <p:nvSpPr>
          <p:cNvPr id="9" name="object 9"/>
          <p:cNvSpPr txBox="1"/>
          <p:nvPr/>
        </p:nvSpPr>
        <p:spPr>
          <a:xfrm>
            <a:off x="611657" y="2978160"/>
            <a:ext cx="15744825" cy="905312"/>
          </a:xfrm>
          <a:prstGeom prst="rect">
            <a:avLst/>
          </a:prstGeom>
        </p:spPr>
        <p:txBody>
          <a:bodyPr vert="horz" wrap="square" lIns="0" tIns="635" rIns="0" bIns="0" rtlCol="0">
            <a:spAutoFit/>
          </a:bodyPr>
          <a:lstStyle/>
          <a:p>
            <a:pPr marL="12700" marR="333375">
              <a:lnSpc>
                <a:spcPct val="103800"/>
              </a:lnSpc>
              <a:spcBef>
                <a:spcPts val="5"/>
              </a:spcBef>
              <a:tabLst>
                <a:tab pos="1760855" algn="l"/>
                <a:tab pos="4490085" algn="l"/>
                <a:tab pos="6125210" algn="l"/>
                <a:tab pos="7604125" algn="l"/>
                <a:tab pos="10638790" algn="l"/>
              </a:tabLst>
            </a:pPr>
            <a:r>
              <a:rPr lang="es-MX" sz="2950" spc="-35" dirty="0">
                <a:solidFill>
                  <a:srgbClr val="FFFFFF"/>
                </a:solidFill>
                <a:latin typeface="Verdana"/>
                <a:cs typeface="Verdana"/>
              </a:rPr>
              <a:t>La arquitectura de software es el conjunto de estructuras para razonar acerca del sistema.</a:t>
            </a:r>
            <a:endParaRPr lang="es-MX" sz="2950" dirty="0">
              <a:latin typeface="Verdana"/>
              <a:cs typeface="Verdana"/>
            </a:endParaRPr>
          </a:p>
        </p:txBody>
      </p:sp>
      <p:pic>
        <p:nvPicPr>
          <p:cNvPr id="10" name="object 10"/>
          <p:cNvPicPr/>
          <p:nvPr/>
        </p:nvPicPr>
        <p:blipFill>
          <a:blip r:embed="rId2" cstate="print"/>
          <a:stretch>
            <a:fillRect/>
          </a:stretch>
        </p:blipFill>
        <p:spPr>
          <a:xfrm>
            <a:off x="16577163" y="243211"/>
            <a:ext cx="1362074" cy="781049"/>
          </a:xfrm>
          <a:prstGeom prst="rect">
            <a:avLst/>
          </a:prstGeom>
        </p:spPr>
      </p:pic>
      <p:sp>
        <p:nvSpPr>
          <p:cNvPr id="12" name="object 6">
            <a:extLst>
              <a:ext uri="{FF2B5EF4-FFF2-40B4-BE49-F238E27FC236}">
                <a16:creationId xmlns:a16="http://schemas.microsoft.com/office/drawing/2014/main" id="{7FADAC05-F0A4-C26B-2245-1914C71189DB}"/>
              </a:ext>
            </a:extLst>
          </p:cNvPr>
          <p:cNvSpPr txBox="1">
            <a:spLocks/>
          </p:cNvSpPr>
          <p:nvPr/>
        </p:nvSpPr>
        <p:spPr>
          <a:xfrm>
            <a:off x="421335" y="1881411"/>
            <a:ext cx="12921615" cy="652294"/>
          </a:xfrm>
          <a:prstGeom prst="rect">
            <a:avLst/>
          </a:prstGeom>
        </p:spPr>
        <p:txBody>
          <a:bodyPr vert="horz" wrap="square" lIns="0" tIns="103505" rIns="0" bIns="0" rtlCol="0">
            <a:spAutoFit/>
          </a:bodyPr>
          <a:lstStyle>
            <a:lvl1pPr>
              <a:defRPr sz="4000" b="0" i="0">
                <a:solidFill>
                  <a:srgbClr val="0D0D0D"/>
                </a:solidFill>
                <a:latin typeface="Verdana"/>
                <a:ea typeface="+mj-ea"/>
                <a:cs typeface="Verdana"/>
              </a:defRPr>
            </a:lvl1pPr>
          </a:lstStyle>
          <a:p>
            <a:pPr marL="12700" marR="5080">
              <a:lnSpc>
                <a:spcPts val="4730"/>
              </a:lnSpc>
              <a:spcBef>
                <a:spcPts val="815"/>
              </a:spcBef>
            </a:pPr>
            <a:r>
              <a:rPr lang="es-MX" sz="3600" kern="0" spc="5" dirty="0">
                <a:solidFill>
                  <a:srgbClr val="FFFFFF"/>
                </a:solidFill>
              </a:rPr>
              <a:t> Software </a:t>
            </a:r>
            <a:r>
              <a:rPr lang="es-MX" sz="3600" kern="0" spc="5" dirty="0" err="1">
                <a:solidFill>
                  <a:srgbClr val="FFFFFF"/>
                </a:solidFill>
              </a:rPr>
              <a:t>Architecture</a:t>
            </a:r>
            <a:r>
              <a:rPr lang="es-MX" sz="3600" kern="0" spc="5" dirty="0">
                <a:solidFill>
                  <a:srgbClr val="FFFFFF"/>
                </a:solidFill>
              </a:rPr>
              <a:t> in </a:t>
            </a:r>
            <a:r>
              <a:rPr lang="es-MX" sz="3600" kern="0" spc="5" dirty="0" err="1">
                <a:solidFill>
                  <a:srgbClr val="FFFFFF"/>
                </a:solidFill>
              </a:rPr>
              <a:t>Practice</a:t>
            </a:r>
            <a:endParaRPr lang="es-MX" sz="3600" kern="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0000" y="0"/>
            <a:ext cx="6858000" cy="48387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3C57"/>
          </a:solidFill>
        </p:spPr>
        <p:txBody>
          <a:bodyPr wrap="square" lIns="0" tIns="0" rIns="0" bIns="0" rtlCol="0"/>
          <a:lstStyle/>
          <a:p>
            <a:endParaRPr/>
          </a:p>
        </p:txBody>
      </p:sp>
      <p:grpSp>
        <p:nvGrpSpPr>
          <p:cNvPr id="3" name="object 3"/>
          <p:cNvGrpSpPr/>
          <p:nvPr/>
        </p:nvGrpSpPr>
        <p:grpSpPr>
          <a:xfrm>
            <a:off x="-245120" y="495300"/>
            <a:ext cx="18288354" cy="10287217"/>
            <a:chOff x="0" y="0"/>
            <a:chExt cx="18288354" cy="10287217"/>
          </a:xfrm>
        </p:grpSpPr>
        <p:pic>
          <p:nvPicPr>
            <p:cNvPr id="4" name="object 4"/>
            <p:cNvPicPr/>
            <p:nvPr/>
          </p:nvPicPr>
          <p:blipFill>
            <a:blip r:embed="rId2" cstate="print"/>
            <a:stretch>
              <a:fillRect/>
            </a:stretch>
          </p:blipFill>
          <p:spPr>
            <a:xfrm>
              <a:off x="11430000" y="0"/>
              <a:ext cx="6857999" cy="5004400"/>
            </a:xfrm>
            <a:prstGeom prst="rect">
              <a:avLst/>
            </a:prstGeom>
          </p:spPr>
        </p:pic>
        <p:sp>
          <p:nvSpPr>
            <p:cNvPr id="5" name="object 5"/>
            <p:cNvSpPr/>
            <p:nvPr/>
          </p:nvSpPr>
          <p:spPr>
            <a:xfrm>
              <a:off x="0" y="1"/>
              <a:ext cx="14274165" cy="10287000"/>
            </a:xfrm>
            <a:custGeom>
              <a:avLst/>
              <a:gdLst/>
              <a:ahLst/>
              <a:cxnLst/>
              <a:rect l="l" t="t" r="r" b="b"/>
              <a:pathLst>
                <a:path w="14274165" h="10287000">
                  <a:moveTo>
                    <a:pt x="0" y="0"/>
                  </a:moveTo>
                  <a:lnTo>
                    <a:pt x="6512857" y="0"/>
                  </a:lnTo>
                  <a:lnTo>
                    <a:pt x="14273938" y="10286998"/>
                  </a:lnTo>
                  <a:lnTo>
                    <a:pt x="0" y="10286997"/>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4264994" y="7966927"/>
              <a:ext cx="4023360" cy="2320290"/>
            </a:xfrm>
            <a:custGeom>
              <a:avLst/>
              <a:gdLst/>
              <a:ahLst/>
              <a:cxnLst/>
              <a:rect l="l" t="t" r="r" b="b"/>
              <a:pathLst>
                <a:path w="4023359" h="2320290">
                  <a:moveTo>
                    <a:pt x="3016563" y="0"/>
                  </a:moveTo>
                  <a:lnTo>
                    <a:pt x="4023004" y="1308575"/>
                  </a:lnTo>
                  <a:lnTo>
                    <a:pt x="4023004" y="2320073"/>
                  </a:lnTo>
                  <a:lnTo>
                    <a:pt x="0" y="2320073"/>
                  </a:lnTo>
                  <a:lnTo>
                    <a:pt x="3016563" y="0"/>
                  </a:lnTo>
                  <a:close/>
                </a:path>
              </a:pathLst>
            </a:custGeom>
            <a:solidFill>
              <a:srgbClr val="97BCC7">
                <a:alpha val="70979"/>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16374501" y="9240759"/>
              <a:ext cx="1362074" cy="781049"/>
            </a:xfrm>
            <a:prstGeom prst="rect">
              <a:avLst/>
            </a:prstGeom>
          </p:spPr>
        </p:pic>
      </p:grpSp>
      <p:sp>
        <p:nvSpPr>
          <p:cNvPr id="10" name="object 10"/>
          <p:cNvSpPr txBox="1">
            <a:spLocks noGrp="1"/>
          </p:cNvSpPr>
          <p:nvPr>
            <p:ph type="title"/>
          </p:nvPr>
        </p:nvSpPr>
        <p:spPr>
          <a:xfrm>
            <a:off x="2047428" y="2019300"/>
            <a:ext cx="7316872" cy="1320233"/>
          </a:xfrm>
          <a:prstGeom prst="rect">
            <a:avLst/>
          </a:prstGeom>
        </p:spPr>
        <p:txBody>
          <a:bodyPr vert="horz" wrap="square" lIns="0" tIns="62865" rIns="0" bIns="0" rtlCol="0">
            <a:spAutoFit/>
          </a:bodyPr>
          <a:lstStyle/>
          <a:p>
            <a:pPr marL="12700" marR="5080">
              <a:lnSpc>
                <a:spcPts val="4870"/>
              </a:lnSpc>
              <a:spcBef>
                <a:spcPts val="495"/>
              </a:spcBef>
            </a:pPr>
            <a:r>
              <a:rPr lang="es-MX" sz="4300" spc="-55" dirty="0">
                <a:solidFill>
                  <a:srgbClr val="000000"/>
                </a:solidFill>
              </a:rPr>
              <a:t>Relación y Colaboración Entre Componentes</a:t>
            </a:r>
            <a:endParaRPr lang="es-MX" sz="4300" dirty="0"/>
          </a:p>
        </p:txBody>
      </p:sp>
      <p:sp>
        <p:nvSpPr>
          <p:cNvPr id="11" name="object 10">
            <a:extLst>
              <a:ext uri="{FF2B5EF4-FFF2-40B4-BE49-F238E27FC236}">
                <a16:creationId xmlns:a16="http://schemas.microsoft.com/office/drawing/2014/main" id="{B209D047-4107-8660-2144-882005D97544}"/>
              </a:ext>
            </a:extLst>
          </p:cNvPr>
          <p:cNvSpPr txBox="1">
            <a:spLocks/>
          </p:cNvSpPr>
          <p:nvPr/>
        </p:nvSpPr>
        <p:spPr>
          <a:xfrm>
            <a:off x="457200" y="5725502"/>
            <a:ext cx="16840200" cy="3333605"/>
          </a:xfrm>
          <a:prstGeom prst="rect">
            <a:avLst/>
          </a:prstGeom>
        </p:spPr>
        <p:txBody>
          <a:bodyPr vert="horz" wrap="square" lIns="0" tIns="62865" rIns="0" bIns="0" rtlCol="0">
            <a:spAutoFit/>
          </a:bodyPr>
          <a:lstStyle>
            <a:lvl1pPr>
              <a:defRPr sz="4000" b="0" i="0">
                <a:solidFill>
                  <a:srgbClr val="0D0D0D"/>
                </a:solidFill>
                <a:latin typeface="Verdana"/>
                <a:ea typeface="+mj-ea"/>
                <a:cs typeface="Verdana"/>
              </a:defRPr>
            </a:lvl1pPr>
          </a:lstStyle>
          <a:p>
            <a:pPr marL="12700" marR="5080">
              <a:lnSpc>
                <a:spcPts val="4870"/>
              </a:lnSpc>
              <a:spcBef>
                <a:spcPts val="495"/>
              </a:spcBef>
            </a:pPr>
            <a:r>
              <a:rPr lang="es-MX" sz="4300" kern="0" spc="-55" dirty="0">
                <a:solidFill>
                  <a:srgbClr val="000000"/>
                </a:solidFill>
              </a:rPr>
              <a:t>Controlador y Modelo:</a:t>
            </a:r>
          </a:p>
          <a:p>
            <a:pPr marL="12700" marR="5080">
              <a:lnSpc>
                <a:spcPts val="4870"/>
              </a:lnSpc>
              <a:spcBef>
                <a:spcPts val="495"/>
              </a:spcBef>
            </a:pPr>
            <a:r>
              <a:rPr lang="es-MX" sz="4300" kern="0" spc="-55" dirty="0">
                <a:solidFill>
                  <a:srgbClr val="000000"/>
                </a:solidFill>
              </a:rPr>
              <a:t>El controlador interpreta la entrada del usuario y actualiza el modelo según sea necesario.</a:t>
            </a:r>
          </a:p>
          <a:p>
            <a:pPr marL="12700" marR="5080">
              <a:lnSpc>
                <a:spcPts val="4870"/>
              </a:lnSpc>
              <a:spcBef>
                <a:spcPts val="495"/>
              </a:spcBef>
            </a:pPr>
            <a:r>
              <a:rPr lang="es-MX" sz="4300" kern="0" spc="-55" dirty="0">
                <a:solidFill>
                  <a:srgbClr val="000000"/>
                </a:solidFill>
              </a:rPr>
              <a:t>El modelo notifica al controlador y a la vista sobre cambios de da</a:t>
            </a:r>
            <a:endParaRPr lang="es-MX" sz="4300" kern="0" dirty="0"/>
          </a:p>
        </p:txBody>
      </p:sp>
    </p:spTree>
    <p:extLst>
      <p:ext uri="{BB962C8B-B14F-4D97-AF65-F5344CB8AC3E}">
        <p14:creationId xmlns:p14="http://schemas.microsoft.com/office/powerpoint/2010/main" val="2317597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1191976" y="611585"/>
            <a:ext cx="12143024"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Desafíos y Posibles Desventajas</a:t>
            </a:r>
            <a:endParaRPr sz="4500" dirty="0"/>
          </a:p>
        </p:txBody>
      </p:sp>
      <p:sp>
        <p:nvSpPr>
          <p:cNvPr id="14" name="object 14"/>
          <p:cNvSpPr txBox="1"/>
          <p:nvPr/>
        </p:nvSpPr>
        <p:spPr>
          <a:xfrm>
            <a:off x="1026034" y="1782872"/>
            <a:ext cx="16644827" cy="7391382"/>
          </a:xfrm>
          <a:prstGeom prst="rect">
            <a:avLst/>
          </a:prstGeom>
        </p:spPr>
        <p:txBody>
          <a:bodyPr vert="horz" wrap="square" lIns="0" tIns="85725" rIns="0" bIns="0" rtlCol="0">
            <a:spAutoFit/>
          </a:bodyPr>
          <a:lstStyle/>
          <a:p>
            <a:pPr>
              <a:lnSpc>
                <a:spcPct val="100000"/>
              </a:lnSpc>
            </a:pPr>
            <a:r>
              <a:rPr lang="es-MX" sz="2950" b="1" spc="-240" dirty="0">
                <a:solidFill>
                  <a:srgbClr val="FFFFFF"/>
                </a:solidFill>
                <a:latin typeface="Verdana"/>
                <a:cs typeface="Verdana"/>
              </a:rPr>
              <a:t>Complejidad en Aplicaciones Pequeñas</a:t>
            </a:r>
            <a:r>
              <a:rPr lang="es-MX" sz="2950" spc="-240" dirty="0">
                <a:solidFill>
                  <a:srgbClr val="FFFFFF"/>
                </a:solidFill>
                <a:latin typeface="Verdana"/>
                <a:cs typeface="Verdana"/>
              </a:rPr>
              <a:t>:</a:t>
            </a:r>
          </a:p>
          <a:p>
            <a:pPr marL="12700" marR="5080">
              <a:lnSpc>
                <a:spcPct val="116500"/>
              </a:lnSpc>
              <a:tabLst>
                <a:tab pos="12522835" algn="l"/>
                <a:tab pos="13550265" algn="l"/>
              </a:tabLst>
            </a:pPr>
            <a:endParaRPr lang="es-MX" sz="2950" spc="-240" dirty="0">
              <a:solidFill>
                <a:srgbClr val="FFFFFF"/>
              </a:solidFill>
              <a:latin typeface="Verdana"/>
              <a:cs typeface="Verdana"/>
            </a:endParaRPr>
          </a:p>
          <a:p>
            <a:pPr marL="12700" marR="5080">
              <a:lnSpc>
                <a:spcPct val="116500"/>
              </a:lnSpc>
              <a:tabLst>
                <a:tab pos="12522835" algn="l"/>
                <a:tab pos="13550265" algn="l"/>
              </a:tabLst>
            </a:pPr>
            <a:r>
              <a:rPr lang="es-MX" sz="2950" spc="-240" dirty="0">
                <a:solidFill>
                  <a:srgbClr val="FFFFFF"/>
                </a:solidFill>
                <a:latin typeface="Verdana"/>
                <a:cs typeface="Verdana"/>
              </a:rPr>
              <a:t>Para aplicaciones pequeñas, la implementación completa de MVC puede resultar en una estructura excesivamente compleja.</a:t>
            </a:r>
          </a:p>
          <a:p>
            <a:pPr marL="12700" marR="5080">
              <a:lnSpc>
                <a:spcPct val="116500"/>
              </a:lnSpc>
              <a:tabLst>
                <a:tab pos="12522835" algn="l"/>
                <a:tab pos="13550265" algn="l"/>
              </a:tabLst>
            </a:pPr>
            <a:endParaRPr lang="es-MX" sz="2950" spc="-240" dirty="0">
              <a:solidFill>
                <a:srgbClr val="FFFFFF"/>
              </a:solidFill>
              <a:latin typeface="Verdana"/>
              <a:cs typeface="Verdana"/>
            </a:endParaRPr>
          </a:p>
          <a:p>
            <a:pPr marL="12700" marR="5080">
              <a:lnSpc>
                <a:spcPct val="116500"/>
              </a:lnSpc>
              <a:tabLst>
                <a:tab pos="12522835" algn="l"/>
                <a:tab pos="13550265" algn="l"/>
              </a:tabLst>
            </a:pPr>
            <a:r>
              <a:rPr lang="es-MX" sz="2950" b="1" spc="-240" dirty="0">
                <a:solidFill>
                  <a:srgbClr val="FFFFFF"/>
                </a:solidFill>
                <a:latin typeface="Verdana"/>
                <a:cs typeface="Verdana"/>
              </a:rPr>
              <a:t>Curva de Aprendizaje:</a:t>
            </a:r>
          </a:p>
          <a:p>
            <a:pPr marL="12700" marR="5080">
              <a:lnSpc>
                <a:spcPct val="116500"/>
              </a:lnSpc>
              <a:tabLst>
                <a:tab pos="12522835" algn="l"/>
                <a:tab pos="13550265" algn="l"/>
              </a:tabLst>
            </a:pPr>
            <a:endParaRPr lang="es-MX" sz="2950" spc="-240" dirty="0">
              <a:solidFill>
                <a:srgbClr val="FFFFFF"/>
              </a:solidFill>
              <a:latin typeface="Verdana"/>
              <a:cs typeface="Verdana"/>
            </a:endParaRPr>
          </a:p>
          <a:p>
            <a:pPr marL="12700" marR="5080">
              <a:lnSpc>
                <a:spcPct val="116500"/>
              </a:lnSpc>
              <a:tabLst>
                <a:tab pos="12522835" algn="l"/>
                <a:tab pos="13550265" algn="l"/>
              </a:tabLst>
            </a:pPr>
            <a:r>
              <a:rPr lang="es-MX" sz="2950" spc="-240" dirty="0">
                <a:solidFill>
                  <a:srgbClr val="FFFFFF"/>
                </a:solidFill>
                <a:latin typeface="Verdana"/>
                <a:cs typeface="Verdana"/>
              </a:rPr>
              <a:t>Puede haber una curva de aprendizaje para los desarrolladores nuevos en el patrón MVC, especialmente si no están familiarizados con la separación de preocupaciones.</a:t>
            </a:r>
          </a:p>
          <a:p>
            <a:pPr marL="12700" marR="5080">
              <a:lnSpc>
                <a:spcPct val="116500"/>
              </a:lnSpc>
              <a:tabLst>
                <a:tab pos="12522835" algn="l"/>
                <a:tab pos="13550265" algn="l"/>
              </a:tabLst>
            </a:pPr>
            <a:endParaRPr lang="es-MX" sz="2950" spc="-240" dirty="0">
              <a:solidFill>
                <a:srgbClr val="FFFFFF"/>
              </a:solidFill>
              <a:latin typeface="Verdana"/>
              <a:cs typeface="Verdana"/>
            </a:endParaRPr>
          </a:p>
          <a:p>
            <a:pPr marL="12700" marR="5080">
              <a:lnSpc>
                <a:spcPct val="116500"/>
              </a:lnSpc>
              <a:tabLst>
                <a:tab pos="12522835" algn="l"/>
                <a:tab pos="13550265" algn="l"/>
              </a:tabLst>
            </a:pPr>
            <a:r>
              <a:rPr lang="es-MX" sz="2950" b="1" spc="-240" dirty="0">
                <a:solidFill>
                  <a:srgbClr val="FFFFFF"/>
                </a:solidFill>
                <a:latin typeface="Verdana"/>
                <a:cs typeface="Verdana"/>
              </a:rPr>
              <a:t>Posible Sobrecarga:</a:t>
            </a:r>
          </a:p>
          <a:p>
            <a:pPr marL="12700" marR="5080">
              <a:lnSpc>
                <a:spcPct val="116500"/>
              </a:lnSpc>
              <a:tabLst>
                <a:tab pos="12522835" algn="l"/>
                <a:tab pos="13550265" algn="l"/>
              </a:tabLst>
            </a:pPr>
            <a:endParaRPr lang="es-MX" sz="2950" spc="-240" dirty="0">
              <a:solidFill>
                <a:srgbClr val="FFFFFF"/>
              </a:solidFill>
              <a:latin typeface="Verdana"/>
              <a:cs typeface="Verdana"/>
            </a:endParaRPr>
          </a:p>
          <a:p>
            <a:pPr marL="12700" marR="5080">
              <a:lnSpc>
                <a:spcPct val="116500"/>
              </a:lnSpc>
              <a:tabLst>
                <a:tab pos="12522835" algn="l"/>
                <a:tab pos="13550265" algn="l"/>
              </a:tabLst>
            </a:pPr>
            <a:r>
              <a:rPr lang="es-MX" sz="2950" spc="-240" dirty="0">
                <a:solidFill>
                  <a:srgbClr val="FFFFFF"/>
                </a:solidFill>
                <a:latin typeface="Verdana"/>
                <a:cs typeface="Verdana"/>
              </a:rPr>
              <a:t>En algunos casos, la implementación completa de MVC puede resultar en una sobrecarga de archivos y estructuras, especialmente si no se planifica adecuadamente.</a:t>
            </a:r>
            <a:endParaRPr lang="es-MX" sz="2950" dirty="0">
              <a:latin typeface="Verdana"/>
              <a:cs typeface="Verdana"/>
            </a:endParaRPr>
          </a:p>
        </p:txBody>
      </p:sp>
      <p:pic>
        <p:nvPicPr>
          <p:cNvPr id="15" name="object 15"/>
          <p:cNvPicPr/>
          <p:nvPr/>
        </p:nvPicPr>
        <p:blipFill>
          <a:blip r:embed="rId2" cstate="print"/>
          <a:stretch>
            <a:fillRect/>
          </a:stretch>
        </p:blipFill>
        <p:spPr>
          <a:xfrm>
            <a:off x="16206089" y="293130"/>
            <a:ext cx="1362074" cy="7810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209674" y="194686"/>
            <a:ext cx="11296525" cy="9233297"/>
          </a:xfrm>
        </p:spPr>
        <p:txBody>
          <a:bodyPr/>
          <a:lstStyle/>
          <a:p>
            <a:r>
              <a:rPr lang="es-MX" b="1" i="0" dirty="0">
                <a:solidFill>
                  <a:schemeClr val="tx1"/>
                </a:solidFill>
                <a:effectLst/>
                <a:latin typeface="Söhne"/>
              </a:rPr>
              <a:t>Desarrollo Web con </a:t>
            </a:r>
            <a:r>
              <a:rPr lang="es-MX" b="1" i="0" dirty="0" err="1">
                <a:solidFill>
                  <a:schemeClr val="tx1"/>
                </a:solidFill>
                <a:effectLst/>
                <a:latin typeface="Söhne"/>
              </a:rPr>
              <a:t>Frameworks</a:t>
            </a:r>
            <a:r>
              <a:rPr lang="es-MX" b="1" i="0" dirty="0">
                <a:solidFill>
                  <a:schemeClr val="tx1"/>
                </a:solidFill>
                <a:effectLst/>
                <a:latin typeface="Söhne"/>
              </a:rPr>
              <a:t> MVC:</a:t>
            </a:r>
            <a:br>
              <a:rPr lang="es-MX" b="0" i="0" dirty="0">
                <a:solidFill>
                  <a:schemeClr val="tx1"/>
                </a:solidFill>
                <a:effectLst/>
                <a:latin typeface="Söhne"/>
              </a:rPr>
            </a:br>
            <a:r>
              <a:rPr lang="es-MX" b="0" i="0" dirty="0">
                <a:solidFill>
                  <a:schemeClr val="tx1"/>
                </a:solidFill>
                <a:effectLst/>
                <a:latin typeface="Söhne"/>
              </a:rPr>
              <a:t>Muchos </a:t>
            </a:r>
            <a:r>
              <a:rPr lang="es-MX" b="0" i="0" dirty="0" err="1">
                <a:solidFill>
                  <a:schemeClr val="tx1"/>
                </a:solidFill>
                <a:effectLst/>
                <a:latin typeface="Söhne"/>
              </a:rPr>
              <a:t>frameworks</a:t>
            </a:r>
            <a:r>
              <a:rPr lang="es-MX" b="0" i="0" dirty="0">
                <a:solidFill>
                  <a:schemeClr val="tx1"/>
                </a:solidFill>
                <a:effectLst/>
                <a:latin typeface="Söhne"/>
              </a:rPr>
              <a:t> web populares utilizan el patrón MVC para el desarrollo de aplicaciones web. Ejemplos incluyen Ruby </a:t>
            </a:r>
            <a:r>
              <a:rPr lang="es-MX" b="0" i="0" dirty="0" err="1">
                <a:solidFill>
                  <a:schemeClr val="tx1"/>
                </a:solidFill>
                <a:effectLst/>
                <a:latin typeface="Söhne"/>
              </a:rPr>
              <a:t>on</a:t>
            </a:r>
            <a:r>
              <a:rPr lang="es-MX" b="0" i="0" dirty="0">
                <a:solidFill>
                  <a:schemeClr val="tx1"/>
                </a:solidFill>
                <a:effectLst/>
                <a:latin typeface="Söhne"/>
              </a:rPr>
              <a:t> </a:t>
            </a:r>
            <a:r>
              <a:rPr lang="es-MX" b="0" i="0" dirty="0" err="1">
                <a:solidFill>
                  <a:schemeClr val="tx1"/>
                </a:solidFill>
                <a:effectLst/>
                <a:latin typeface="Söhne"/>
              </a:rPr>
              <a:t>Rails</a:t>
            </a:r>
            <a:r>
              <a:rPr lang="es-MX" b="0" i="0" dirty="0">
                <a:solidFill>
                  <a:schemeClr val="tx1"/>
                </a:solidFill>
                <a:effectLst/>
                <a:latin typeface="Söhne"/>
              </a:rPr>
              <a:t> (Ruby), Django (Python), Laravel (PHP), y Spring MVC (Java). Estos </a:t>
            </a:r>
            <a:r>
              <a:rPr lang="es-MX" b="0" i="0" dirty="0" err="1">
                <a:solidFill>
                  <a:schemeClr val="tx1"/>
                </a:solidFill>
                <a:effectLst/>
                <a:latin typeface="Söhne"/>
              </a:rPr>
              <a:t>frameworks</a:t>
            </a:r>
            <a:r>
              <a:rPr lang="es-MX" b="0" i="0" dirty="0">
                <a:solidFill>
                  <a:schemeClr val="tx1"/>
                </a:solidFill>
                <a:effectLst/>
                <a:latin typeface="Söhne"/>
              </a:rPr>
              <a:t> proporcionan estructuras predefinidas para organizar el código en modelos, vistas y controladores.</a:t>
            </a:r>
            <a:br>
              <a:rPr lang="es-MX" b="0" i="0" dirty="0">
                <a:solidFill>
                  <a:schemeClr val="tx1"/>
                </a:solidFill>
                <a:effectLst/>
                <a:latin typeface="Söhne"/>
              </a:rPr>
            </a:br>
            <a:r>
              <a:rPr lang="es-MX" b="1" i="0" dirty="0">
                <a:solidFill>
                  <a:schemeClr val="tx1"/>
                </a:solidFill>
                <a:effectLst/>
                <a:latin typeface="Söhne"/>
              </a:rPr>
              <a:t>Aplicaciones de Escritorio:</a:t>
            </a:r>
            <a:br>
              <a:rPr lang="es-MX" b="0" i="0" dirty="0">
                <a:solidFill>
                  <a:schemeClr val="tx1"/>
                </a:solidFill>
                <a:effectLst/>
                <a:latin typeface="Söhne"/>
              </a:rPr>
            </a:br>
            <a:r>
              <a:rPr lang="es-MX" b="0" i="0" dirty="0">
                <a:solidFill>
                  <a:schemeClr val="tx1"/>
                </a:solidFill>
                <a:effectLst/>
                <a:latin typeface="Söhne"/>
              </a:rPr>
              <a:t>Aplicaciones de escritorio como Microsoft Excel utilizan una variante del patrón MVC. El Modelo representa los datos en las celdas, la Vista muestra la interfaz gráfica y el Controlador maneja las interacciones del usuario (por ejemplo, hacer clic en una celda).</a:t>
            </a:r>
            <a:br>
              <a:rPr lang="es-MX" b="0" i="0" dirty="0">
                <a:solidFill>
                  <a:schemeClr val="tx1"/>
                </a:solidFill>
                <a:effectLst/>
                <a:latin typeface="Söhne"/>
              </a:rPr>
            </a:br>
            <a:endParaRPr lang="es-MX"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209675" y="194686"/>
            <a:ext cx="11296526" cy="9848850"/>
          </a:xfrm>
        </p:spPr>
        <p:txBody>
          <a:bodyPr/>
          <a:lstStyle/>
          <a:p>
            <a:pPr algn="l">
              <a:buFont typeface="+mj-lt"/>
              <a:buAutoNum type="arabicPeriod"/>
            </a:pPr>
            <a:r>
              <a:rPr lang="es-MX" b="1" i="0" dirty="0">
                <a:solidFill>
                  <a:schemeClr val="tx1"/>
                </a:solidFill>
                <a:effectLst/>
                <a:latin typeface="Söhne"/>
              </a:rPr>
              <a:t>Desarrollo de Aplicaciones Móviles:</a:t>
            </a:r>
            <a:br>
              <a:rPr lang="es-MX" b="0" i="0" dirty="0">
                <a:solidFill>
                  <a:schemeClr val="tx1"/>
                </a:solidFill>
                <a:effectLst/>
                <a:latin typeface="Söhne"/>
              </a:rPr>
            </a:br>
            <a:r>
              <a:rPr lang="es-MX" b="0" i="0" dirty="0">
                <a:solidFill>
                  <a:schemeClr val="tx1"/>
                </a:solidFill>
                <a:effectLst/>
                <a:latin typeface="Söhne"/>
              </a:rPr>
              <a:t>En el desarrollo de aplicaciones móviles, MVC se utiliza para organizar la estructura de código. Por ejemplo, en el desarrollo de aplicaciones iOS, los controladores de vista (View </a:t>
            </a:r>
            <a:r>
              <a:rPr lang="es-MX" b="0" i="0" dirty="0" err="1">
                <a:solidFill>
                  <a:schemeClr val="tx1"/>
                </a:solidFill>
                <a:effectLst/>
                <a:latin typeface="Söhne"/>
              </a:rPr>
              <a:t>Controllers</a:t>
            </a:r>
            <a:r>
              <a:rPr lang="es-MX" b="0" i="0" dirty="0">
                <a:solidFill>
                  <a:schemeClr val="tx1"/>
                </a:solidFill>
                <a:effectLst/>
                <a:latin typeface="Söhne"/>
              </a:rPr>
              <a:t>) actúan como el componente de Controlador, las vistas manejan la interfaz de usuario, y los modelos representan la lógica y los datos de la aplicación.</a:t>
            </a:r>
            <a:br>
              <a:rPr lang="es-MX" b="0" i="0" dirty="0">
                <a:solidFill>
                  <a:schemeClr val="tx1"/>
                </a:solidFill>
                <a:effectLst/>
                <a:latin typeface="Söhne"/>
              </a:rPr>
            </a:br>
            <a:r>
              <a:rPr lang="es-MX" b="1" i="0" dirty="0">
                <a:solidFill>
                  <a:schemeClr val="tx1"/>
                </a:solidFill>
                <a:effectLst/>
                <a:latin typeface="Söhne"/>
              </a:rPr>
              <a:t>Sistemas de Gestión de Contenidos (CMS):</a:t>
            </a:r>
            <a:br>
              <a:rPr lang="es-MX" b="0" i="0" dirty="0">
                <a:solidFill>
                  <a:schemeClr val="tx1"/>
                </a:solidFill>
                <a:effectLst/>
                <a:latin typeface="Söhne"/>
              </a:rPr>
            </a:br>
            <a:r>
              <a:rPr lang="es-MX" b="0" i="0" dirty="0">
                <a:solidFill>
                  <a:schemeClr val="tx1"/>
                </a:solidFill>
                <a:effectLst/>
                <a:latin typeface="Söhne"/>
              </a:rPr>
              <a:t>CMS populares como WordPress utilizan una estructura MVC. El Modelo puede gestionar la lógica del sistema, las Vistas presentan el contenido y los Controladores manejan las interacciones del usuario y la lógica de gestión de contenidos.</a:t>
            </a:r>
            <a:br>
              <a:rPr lang="es-MX" b="0" i="0" dirty="0">
                <a:solidFill>
                  <a:srgbClr val="374151"/>
                </a:solidFill>
                <a:effectLst/>
                <a:latin typeface="Söhne"/>
              </a:rPr>
            </a:br>
            <a:br>
              <a:rPr lang="es-MX" b="0" i="0" dirty="0">
                <a:solidFill>
                  <a:srgbClr val="374151"/>
                </a:solidFill>
                <a:effectLst/>
                <a:latin typeface="Söhne"/>
              </a:rPr>
            </a:br>
            <a:endParaRPr lang="es-MX" dirty="0"/>
          </a:p>
        </p:txBody>
      </p:sp>
    </p:spTree>
    <p:extLst>
      <p:ext uri="{BB962C8B-B14F-4D97-AF65-F5344CB8AC3E}">
        <p14:creationId xmlns:p14="http://schemas.microsoft.com/office/powerpoint/2010/main" val="409553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1495" y="8036116"/>
            <a:ext cx="2284730" cy="2251075"/>
          </a:xfrm>
          <a:custGeom>
            <a:avLst/>
            <a:gdLst/>
            <a:ahLst/>
            <a:cxnLst/>
            <a:rect l="l" t="t" r="r" b="b"/>
            <a:pathLst>
              <a:path w="2284730" h="2251075">
                <a:moveTo>
                  <a:pt x="2284558" y="33675"/>
                </a:moveTo>
                <a:lnTo>
                  <a:pt x="67351" y="2250882"/>
                </a:lnTo>
                <a:lnTo>
                  <a:pt x="0" y="2250882"/>
                </a:lnTo>
                <a:lnTo>
                  <a:pt x="2250882" y="0"/>
                </a:lnTo>
                <a:lnTo>
                  <a:pt x="2284558" y="33675"/>
                </a:lnTo>
                <a:close/>
              </a:path>
            </a:pathLst>
          </a:custGeom>
          <a:solidFill>
            <a:srgbClr val="043C5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3" name="Arco 332">
            <a:extLst>
              <a:ext uri="{FF2B5EF4-FFF2-40B4-BE49-F238E27FC236}">
                <a16:creationId xmlns:a16="http://schemas.microsoft.com/office/drawing/2014/main" id="{D94C682A-D076-6EA2-34E2-BB080C0CEDF5}"/>
              </a:ext>
            </a:extLst>
          </p:cNvPr>
          <p:cNvSpPr/>
          <p:nvPr/>
        </p:nvSpPr>
        <p:spPr>
          <a:xfrm rot="1700638">
            <a:off x="6811405" y="473"/>
            <a:ext cx="10167522" cy="10439045"/>
          </a:xfrm>
          <a:prstGeom prst="arc">
            <a:avLst>
              <a:gd name="adj1" fmla="val 15961929"/>
              <a:gd name="adj2" fmla="val 236571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R" sz="165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2">
            <a:extLst>
              <a:ext uri="{FF2B5EF4-FFF2-40B4-BE49-F238E27FC236}">
                <a16:creationId xmlns:a16="http://schemas.microsoft.com/office/drawing/2014/main" id="{10BCE1B8-5820-07E6-3C25-ADD61DDBC00E}"/>
              </a:ext>
            </a:extLst>
          </p:cNvPr>
          <p:cNvSpPr/>
          <p:nvPr/>
        </p:nvSpPr>
        <p:spPr>
          <a:xfrm>
            <a:off x="111493" y="8034235"/>
            <a:ext cx="4831715" cy="2252980"/>
          </a:xfrm>
          <a:custGeom>
            <a:avLst/>
            <a:gdLst/>
            <a:ahLst/>
            <a:cxnLst/>
            <a:rect l="l" t="t" r="r" b="b"/>
            <a:pathLst>
              <a:path w="4831715" h="2252979">
                <a:moveTo>
                  <a:pt x="2284552" y="35560"/>
                </a:moveTo>
                <a:lnTo>
                  <a:pt x="2250884" y="1892"/>
                </a:lnTo>
                <a:lnTo>
                  <a:pt x="0" y="2252764"/>
                </a:lnTo>
                <a:lnTo>
                  <a:pt x="67348" y="2252764"/>
                </a:lnTo>
                <a:lnTo>
                  <a:pt x="2284552" y="35560"/>
                </a:lnTo>
                <a:close/>
              </a:path>
              <a:path w="4831715" h="2252979">
                <a:moveTo>
                  <a:pt x="4831550" y="2252764"/>
                </a:moveTo>
                <a:lnTo>
                  <a:pt x="2578773" y="0"/>
                </a:lnTo>
                <a:lnTo>
                  <a:pt x="326009" y="2252764"/>
                </a:lnTo>
                <a:lnTo>
                  <a:pt x="4831550" y="2252764"/>
                </a:lnTo>
                <a:close/>
              </a:path>
            </a:pathLst>
          </a:custGeom>
          <a:solidFill>
            <a:srgbClr val="043C57"/>
          </a:solidFill>
        </p:spPr>
        <p:txBody>
          <a:bodyPr wrap="square" lIns="0" tIns="0" rIns="0" bIns="0" rtlCol="0"/>
          <a:lstStyle/>
          <a:p>
            <a:endParaRPr/>
          </a:p>
        </p:txBody>
      </p:sp>
      <p:sp>
        <p:nvSpPr>
          <p:cNvPr id="4" name="object 7">
            <a:extLst>
              <a:ext uri="{FF2B5EF4-FFF2-40B4-BE49-F238E27FC236}">
                <a16:creationId xmlns:a16="http://schemas.microsoft.com/office/drawing/2014/main" id="{E7C35617-1D31-28F0-9970-E79ADA9E6BAC}"/>
              </a:ext>
            </a:extLst>
          </p:cNvPr>
          <p:cNvSpPr txBox="1"/>
          <p:nvPr/>
        </p:nvSpPr>
        <p:spPr>
          <a:xfrm>
            <a:off x="342172" y="1836426"/>
            <a:ext cx="17834333" cy="6542881"/>
          </a:xfrm>
          <a:prstGeom prst="rect">
            <a:avLst/>
          </a:prstGeom>
        </p:spPr>
        <p:txBody>
          <a:bodyPr vert="horz" wrap="square" lIns="0" tIns="12700" rIns="0" bIns="0" rtlCol="0">
            <a:spAutoFit/>
          </a:bodyPr>
          <a:lstStyle/>
          <a:p>
            <a:pPr marL="12700" marR="5080">
              <a:lnSpc>
                <a:spcPct val="115799"/>
              </a:lnSpc>
              <a:spcBef>
                <a:spcPts val="100"/>
              </a:spcBef>
              <a:tabLst>
                <a:tab pos="314325" algn="l"/>
              </a:tabLst>
            </a:pPr>
            <a:endParaRPr lang="es-MX" sz="3400" spc="-114" dirty="0">
              <a:latin typeface="Verdana" panose="020B0604030504040204" pitchFamily="34" charset="0"/>
              <a:ea typeface="Verdana" panose="020B0604030504040204" pitchFamily="34" charset="0"/>
              <a:cs typeface="Verdana"/>
            </a:endParaRPr>
          </a:p>
          <a:p>
            <a:pPr marL="12700" marR="5080">
              <a:lnSpc>
                <a:spcPct val="115799"/>
              </a:lnSpc>
              <a:spcBef>
                <a:spcPts val="100"/>
              </a:spcBef>
              <a:buChar char="•"/>
              <a:tabLst>
                <a:tab pos="314325" algn="l"/>
              </a:tabLst>
            </a:pPr>
            <a:r>
              <a:rPr lang="es-MX" sz="3400" spc="-114" dirty="0">
                <a:latin typeface="Verdana" panose="020B0604030504040204" pitchFamily="34" charset="0"/>
                <a:ea typeface="Verdana" panose="020B0604030504040204" pitchFamily="34" charset="0"/>
                <a:cs typeface="Verdana"/>
              </a:rPr>
              <a:t>Caso de Estudio: </a:t>
            </a:r>
            <a:r>
              <a:rPr lang="es-MX" sz="3200" spc="-114" dirty="0">
                <a:latin typeface="Verdana" panose="020B0604030504040204" pitchFamily="34" charset="0"/>
                <a:ea typeface="Verdana" panose="020B0604030504040204" pitchFamily="34" charset="0"/>
                <a:cs typeface="Verdana"/>
              </a:rPr>
              <a:t>Ruby </a:t>
            </a:r>
            <a:r>
              <a:rPr lang="es-MX" sz="3200" spc="-114" dirty="0" err="1">
                <a:latin typeface="Verdana" panose="020B0604030504040204" pitchFamily="34" charset="0"/>
                <a:ea typeface="Verdana" panose="020B0604030504040204" pitchFamily="34" charset="0"/>
                <a:cs typeface="Verdana"/>
              </a:rPr>
              <a:t>on</a:t>
            </a:r>
            <a:r>
              <a:rPr lang="es-MX" sz="3200" spc="-114" dirty="0">
                <a:latin typeface="Verdana" panose="020B0604030504040204" pitchFamily="34" charset="0"/>
                <a:ea typeface="Verdana" panose="020B0604030504040204" pitchFamily="34" charset="0"/>
                <a:cs typeface="Verdana"/>
              </a:rPr>
              <a:t> </a:t>
            </a:r>
            <a:r>
              <a:rPr lang="es-MX" sz="3200" spc="-114" dirty="0" err="1">
                <a:latin typeface="Verdana" panose="020B0604030504040204" pitchFamily="34" charset="0"/>
                <a:ea typeface="Verdana" panose="020B0604030504040204" pitchFamily="34" charset="0"/>
                <a:cs typeface="Verdana"/>
              </a:rPr>
              <a:t>Rails</a:t>
            </a:r>
            <a:r>
              <a:rPr lang="es-MX" sz="3200" spc="-114" dirty="0">
                <a:latin typeface="Verdana" panose="020B0604030504040204" pitchFamily="34" charset="0"/>
                <a:ea typeface="Verdana" panose="020B0604030504040204" pitchFamily="34" charset="0"/>
                <a:cs typeface="Verdana"/>
              </a:rPr>
              <a:t> es un </a:t>
            </a:r>
            <a:r>
              <a:rPr lang="es-MX" sz="3200" spc="-114" dirty="0" err="1">
                <a:latin typeface="Verdana" panose="020B0604030504040204" pitchFamily="34" charset="0"/>
                <a:ea typeface="Verdana" panose="020B0604030504040204" pitchFamily="34" charset="0"/>
                <a:cs typeface="Verdana"/>
              </a:rPr>
              <a:t>framework</a:t>
            </a:r>
            <a:r>
              <a:rPr lang="es-MX" sz="3200" spc="-114" dirty="0">
                <a:latin typeface="Verdana" panose="020B0604030504040204" pitchFamily="34" charset="0"/>
                <a:ea typeface="Verdana" panose="020B0604030504040204" pitchFamily="34" charset="0"/>
                <a:cs typeface="Verdana"/>
              </a:rPr>
              <a:t> de desarrollo web que sigue el patrón MVC. Ha sido utilizado en proyectos como Twitter, GitHub, y Airbnb.</a:t>
            </a:r>
            <a:endParaRPr lang="es-MX" sz="3400" spc="-114" dirty="0">
              <a:latin typeface="Verdana" panose="020B0604030504040204" pitchFamily="34" charset="0"/>
              <a:ea typeface="Verdana" panose="020B0604030504040204" pitchFamily="34" charset="0"/>
              <a:cs typeface="Verdana"/>
            </a:endParaRPr>
          </a:p>
          <a:p>
            <a:pPr marL="12700" marR="5080">
              <a:lnSpc>
                <a:spcPct val="115799"/>
              </a:lnSpc>
              <a:spcBef>
                <a:spcPts val="100"/>
              </a:spcBef>
              <a:buChar char="•"/>
              <a:tabLst>
                <a:tab pos="314325" algn="l"/>
              </a:tabLst>
            </a:pPr>
            <a:r>
              <a:rPr lang="es-MX" sz="3400" spc="-114" dirty="0">
                <a:latin typeface="Verdana" panose="020B0604030504040204" pitchFamily="34" charset="0"/>
                <a:ea typeface="Verdana" panose="020B0604030504040204" pitchFamily="34" charset="0"/>
                <a:cs typeface="Verdana"/>
              </a:rPr>
              <a:t>Desafíos:</a:t>
            </a:r>
          </a:p>
          <a:p>
            <a:pPr marL="12700" marR="5080">
              <a:lnSpc>
                <a:spcPct val="115799"/>
              </a:lnSpc>
              <a:spcBef>
                <a:spcPts val="100"/>
              </a:spcBef>
              <a:tabLst>
                <a:tab pos="314325" algn="l"/>
              </a:tabLst>
            </a:pPr>
            <a:r>
              <a:rPr lang="es-MX" sz="3200" spc="-114" dirty="0">
                <a:latin typeface="Verdana" panose="020B0604030504040204" pitchFamily="34" charset="0"/>
                <a:ea typeface="Verdana" panose="020B0604030504040204" pitchFamily="34" charset="0"/>
                <a:cs typeface="Verdana"/>
              </a:rPr>
              <a:t>Escalabilidad en Twitter debido al crecimiento explosivo.</a:t>
            </a:r>
          </a:p>
          <a:p>
            <a:pPr marL="12700" marR="5080">
              <a:lnSpc>
                <a:spcPct val="115799"/>
              </a:lnSpc>
              <a:spcBef>
                <a:spcPts val="100"/>
              </a:spcBef>
              <a:buChar char="•"/>
              <a:tabLst>
                <a:tab pos="314325" algn="l"/>
              </a:tabLst>
            </a:pPr>
            <a:r>
              <a:rPr lang="es-MX" sz="3400" spc="-114" dirty="0">
                <a:latin typeface="Verdana" panose="020B0604030504040204" pitchFamily="34" charset="0"/>
                <a:ea typeface="Verdana" panose="020B0604030504040204" pitchFamily="34" charset="0"/>
                <a:cs typeface="Verdana"/>
              </a:rPr>
              <a:t>Cómo se superaron:</a:t>
            </a:r>
          </a:p>
          <a:p>
            <a:pPr marL="12700" marR="5080">
              <a:lnSpc>
                <a:spcPct val="115799"/>
              </a:lnSpc>
              <a:spcBef>
                <a:spcPts val="100"/>
              </a:spcBef>
              <a:buChar char="•"/>
              <a:tabLst>
                <a:tab pos="314325" algn="l"/>
              </a:tabLst>
            </a:pPr>
            <a:r>
              <a:rPr lang="es-MX" sz="3200" spc="-114" dirty="0">
                <a:latin typeface="Verdana" panose="020B0604030504040204" pitchFamily="34" charset="0"/>
                <a:ea typeface="Verdana" panose="020B0604030504040204" pitchFamily="34" charset="0"/>
                <a:cs typeface="Verdana"/>
              </a:rPr>
              <a:t>Twitter adoptó soluciones específicas para problemas de rendimiento y escalabilidad, como el uso de bases de datos NoSQL (</a:t>
            </a:r>
            <a:r>
              <a:rPr lang="es-MX" sz="3200" spc="-114" dirty="0" err="1">
                <a:latin typeface="Verdana" panose="020B0604030504040204" pitchFamily="34" charset="0"/>
                <a:ea typeface="Verdana" panose="020B0604030504040204" pitchFamily="34" charset="0"/>
                <a:cs typeface="Verdana"/>
              </a:rPr>
              <a:t>Cassandra</a:t>
            </a:r>
            <a:r>
              <a:rPr lang="es-MX" sz="3200" spc="-114" dirty="0">
                <a:latin typeface="Verdana" panose="020B0604030504040204" pitchFamily="34" charset="0"/>
                <a:ea typeface="Verdana" panose="020B0604030504040204" pitchFamily="34" charset="0"/>
                <a:cs typeface="Verdana"/>
              </a:rPr>
              <a:t>) y el desarrollo de bibliotecas internas</a:t>
            </a:r>
            <a:r>
              <a:rPr lang="es-MX" sz="3400" spc="-114" dirty="0">
                <a:latin typeface="Verdana" panose="020B0604030504040204" pitchFamily="34" charset="0"/>
                <a:ea typeface="Verdana" panose="020B0604030504040204" pitchFamily="34" charset="0"/>
                <a:cs typeface="Verdana"/>
              </a:rPr>
              <a:t>.</a:t>
            </a:r>
          </a:p>
          <a:p>
            <a:pPr marL="12700" marR="5080">
              <a:lnSpc>
                <a:spcPct val="115799"/>
              </a:lnSpc>
              <a:spcBef>
                <a:spcPts val="100"/>
              </a:spcBef>
              <a:buChar char="•"/>
              <a:tabLst>
                <a:tab pos="314325" algn="l"/>
              </a:tabLst>
            </a:pPr>
            <a:r>
              <a:rPr lang="es-MX" sz="3400" b="1" spc="-114" dirty="0">
                <a:latin typeface="Verdana" panose="020B0604030504040204" pitchFamily="34" charset="0"/>
                <a:ea typeface="Verdana" panose="020B0604030504040204" pitchFamily="34" charset="0"/>
                <a:cs typeface="Verdana"/>
              </a:rPr>
              <a:t>Lecciones Aprendidas:</a:t>
            </a:r>
          </a:p>
          <a:p>
            <a:pPr marL="12700" marR="5080">
              <a:lnSpc>
                <a:spcPct val="115799"/>
              </a:lnSpc>
              <a:spcBef>
                <a:spcPts val="100"/>
              </a:spcBef>
              <a:tabLst>
                <a:tab pos="314325" algn="l"/>
              </a:tabLst>
            </a:pPr>
            <a:r>
              <a:rPr lang="es-MX" sz="3200" spc="-114" dirty="0">
                <a:latin typeface="Verdana" panose="020B0604030504040204" pitchFamily="34" charset="0"/>
                <a:ea typeface="Verdana" panose="020B0604030504040204" pitchFamily="34" charset="0"/>
                <a:cs typeface="Verdana"/>
              </a:rPr>
              <a:t>El modularidad y la adaptabilidad del patrón MVC permitieron a Twitter evolucionar su arquitectura a medida que crecía.</a:t>
            </a:r>
            <a:endParaRPr sz="3200" dirty="0">
              <a:latin typeface="Verdana" panose="020B0604030504040204" pitchFamily="34" charset="0"/>
              <a:ea typeface="Verdana" panose="020B0604030504040204" pitchFamily="34" charset="0"/>
              <a:cs typeface="Verdana"/>
            </a:endParaRPr>
          </a:p>
        </p:txBody>
      </p:sp>
      <p:sp>
        <p:nvSpPr>
          <p:cNvPr id="7" name="object 6">
            <a:extLst>
              <a:ext uri="{FF2B5EF4-FFF2-40B4-BE49-F238E27FC236}">
                <a16:creationId xmlns:a16="http://schemas.microsoft.com/office/drawing/2014/main" id="{82E07798-FBE7-80C1-1C0B-661BF7FAB0C5}"/>
              </a:ext>
            </a:extLst>
          </p:cNvPr>
          <p:cNvSpPr txBox="1">
            <a:spLocks/>
          </p:cNvSpPr>
          <p:nvPr/>
        </p:nvSpPr>
        <p:spPr>
          <a:xfrm>
            <a:off x="342172" y="254024"/>
            <a:ext cx="13904652" cy="1584407"/>
          </a:xfrm>
          <a:prstGeom prst="rect">
            <a:avLst/>
          </a:prstGeom>
        </p:spPr>
        <p:txBody>
          <a:bodyPr vert="horz" wrap="square" lIns="0" tIns="14604" rIns="0" bIns="0" rtlCol="0">
            <a:spAutoFit/>
          </a:bodyPr>
          <a:lstStyle>
            <a:lvl1pPr>
              <a:defRPr sz="5200" b="0" i="0">
                <a:solidFill>
                  <a:schemeClr val="tx1"/>
                </a:solidFill>
                <a:latin typeface="Verdana"/>
                <a:ea typeface="+mj-ea"/>
                <a:cs typeface="Verdana"/>
              </a:defRPr>
            </a:lvl1pPr>
          </a:lstStyle>
          <a:p>
            <a:pPr marL="12700">
              <a:spcBef>
                <a:spcPts val="114"/>
              </a:spcBef>
            </a:pPr>
            <a:r>
              <a:rPr lang="es-PA" sz="5100" kern="0" spc="-35" dirty="0">
                <a:solidFill>
                  <a:srgbClr val="000000"/>
                </a:solidFill>
              </a:rPr>
              <a:t>casos de estudio exitosos que han utilizado MVC</a:t>
            </a:r>
            <a:endParaRPr lang="es-PA" sz="5100" kern="0" dirty="0"/>
          </a:p>
        </p:txBody>
      </p:sp>
      <p:grpSp>
        <p:nvGrpSpPr>
          <p:cNvPr id="11" name="object 3">
            <a:extLst>
              <a:ext uri="{FF2B5EF4-FFF2-40B4-BE49-F238E27FC236}">
                <a16:creationId xmlns:a16="http://schemas.microsoft.com/office/drawing/2014/main" id="{DA8D81F7-764A-313A-95BE-5673981A2DD4}"/>
              </a:ext>
            </a:extLst>
          </p:cNvPr>
          <p:cNvGrpSpPr/>
          <p:nvPr/>
        </p:nvGrpSpPr>
        <p:grpSpPr>
          <a:xfrm>
            <a:off x="14847106" y="-3038"/>
            <a:ext cx="3458170" cy="2098519"/>
            <a:chOff x="13616928" y="1"/>
            <a:chExt cx="4671695" cy="2886075"/>
          </a:xfrm>
        </p:grpSpPr>
        <p:sp>
          <p:nvSpPr>
            <p:cNvPr id="12" name="object 4">
              <a:extLst>
                <a:ext uri="{FF2B5EF4-FFF2-40B4-BE49-F238E27FC236}">
                  <a16:creationId xmlns:a16="http://schemas.microsoft.com/office/drawing/2014/main" id="{D364DB65-6DF7-3E5C-FA17-1D8F91926D62}"/>
                </a:ext>
              </a:extLst>
            </p:cNvPr>
            <p:cNvSpPr/>
            <p:nvPr/>
          </p:nvSpPr>
          <p:spPr>
            <a:xfrm>
              <a:off x="13616928" y="11"/>
              <a:ext cx="4671695" cy="2886075"/>
            </a:xfrm>
            <a:custGeom>
              <a:avLst/>
              <a:gdLst/>
              <a:ahLst/>
              <a:cxnLst/>
              <a:rect l="l" t="t" r="r" b="b"/>
              <a:pathLst>
                <a:path w="4671694" h="2886075">
                  <a:moveTo>
                    <a:pt x="4671060" y="0"/>
                  </a:moveTo>
                  <a:lnTo>
                    <a:pt x="0" y="0"/>
                  </a:lnTo>
                  <a:lnTo>
                    <a:pt x="2699588" y="2699588"/>
                  </a:lnTo>
                  <a:lnTo>
                    <a:pt x="4671060" y="728103"/>
                  </a:lnTo>
                  <a:lnTo>
                    <a:pt x="4671060" y="0"/>
                  </a:lnTo>
                  <a:close/>
                </a:path>
                <a:path w="4671694" h="2886075">
                  <a:moveTo>
                    <a:pt x="4671072" y="1452473"/>
                  </a:moveTo>
                  <a:lnTo>
                    <a:pt x="3271304" y="2852229"/>
                  </a:lnTo>
                  <a:lnTo>
                    <a:pt x="3304984" y="2885910"/>
                  </a:lnTo>
                  <a:lnTo>
                    <a:pt x="4671072" y="1519821"/>
                  </a:lnTo>
                  <a:lnTo>
                    <a:pt x="4671072" y="1452473"/>
                  </a:lnTo>
                  <a:close/>
                </a:path>
              </a:pathLst>
            </a:custGeom>
            <a:solidFill>
              <a:srgbClr val="97BCC7"/>
            </a:solidFill>
          </p:spPr>
          <p:txBody>
            <a:bodyPr wrap="square" lIns="0" tIns="0" rIns="0" bIns="0" rtlCol="0"/>
            <a:lstStyle/>
            <a:p>
              <a:endParaRPr/>
            </a:p>
          </p:txBody>
        </p:sp>
        <p:pic>
          <p:nvPicPr>
            <p:cNvPr id="13" name="object 5">
              <a:extLst>
                <a:ext uri="{FF2B5EF4-FFF2-40B4-BE49-F238E27FC236}">
                  <a16:creationId xmlns:a16="http://schemas.microsoft.com/office/drawing/2014/main" id="{549267F5-CB83-4DA4-532A-E699BB2684DD}"/>
                </a:ext>
              </a:extLst>
            </p:cNvPr>
            <p:cNvPicPr/>
            <p:nvPr/>
          </p:nvPicPr>
          <p:blipFill>
            <a:blip r:embed="rId2" cstate="print"/>
            <a:stretch>
              <a:fillRect/>
            </a:stretch>
          </p:blipFill>
          <p:spPr>
            <a:xfrm>
              <a:off x="16056472" y="243211"/>
              <a:ext cx="1362074" cy="781049"/>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1495" y="8036116"/>
            <a:ext cx="2284730" cy="2251075"/>
          </a:xfrm>
          <a:custGeom>
            <a:avLst/>
            <a:gdLst/>
            <a:ahLst/>
            <a:cxnLst/>
            <a:rect l="l" t="t" r="r" b="b"/>
            <a:pathLst>
              <a:path w="2284730" h="2251075">
                <a:moveTo>
                  <a:pt x="2284558" y="33675"/>
                </a:moveTo>
                <a:lnTo>
                  <a:pt x="67351" y="2250882"/>
                </a:lnTo>
                <a:lnTo>
                  <a:pt x="0" y="2250882"/>
                </a:lnTo>
                <a:lnTo>
                  <a:pt x="2250882" y="0"/>
                </a:lnTo>
                <a:lnTo>
                  <a:pt x="2284558" y="33675"/>
                </a:lnTo>
                <a:close/>
              </a:path>
            </a:pathLst>
          </a:custGeom>
          <a:solidFill>
            <a:srgbClr val="043C5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3" name="Arco 332">
            <a:extLst>
              <a:ext uri="{FF2B5EF4-FFF2-40B4-BE49-F238E27FC236}">
                <a16:creationId xmlns:a16="http://schemas.microsoft.com/office/drawing/2014/main" id="{D94C682A-D076-6EA2-34E2-BB080C0CEDF5}"/>
              </a:ext>
            </a:extLst>
          </p:cNvPr>
          <p:cNvSpPr/>
          <p:nvPr/>
        </p:nvSpPr>
        <p:spPr>
          <a:xfrm rot="1700638">
            <a:off x="6811405" y="473"/>
            <a:ext cx="10167522" cy="10439045"/>
          </a:xfrm>
          <a:prstGeom prst="arc">
            <a:avLst>
              <a:gd name="adj1" fmla="val 15961929"/>
              <a:gd name="adj2" fmla="val 236571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R" sz="165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2">
            <a:extLst>
              <a:ext uri="{FF2B5EF4-FFF2-40B4-BE49-F238E27FC236}">
                <a16:creationId xmlns:a16="http://schemas.microsoft.com/office/drawing/2014/main" id="{10BCE1B8-5820-07E6-3C25-ADD61DDBC00E}"/>
              </a:ext>
            </a:extLst>
          </p:cNvPr>
          <p:cNvSpPr/>
          <p:nvPr/>
        </p:nvSpPr>
        <p:spPr>
          <a:xfrm>
            <a:off x="111493" y="8034235"/>
            <a:ext cx="4831715" cy="2252980"/>
          </a:xfrm>
          <a:custGeom>
            <a:avLst/>
            <a:gdLst/>
            <a:ahLst/>
            <a:cxnLst/>
            <a:rect l="l" t="t" r="r" b="b"/>
            <a:pathLst>
              <a:path w="4831715" h="2252979">
                <a:moveTo>
                  <a:pt x="2284552" y="35560"/>
                </a:moveTo>
                <a:lnTo>
                  <a:pt x="2250884" y="1892"/>
                </a:lnTo>
                <a:lnTo>
                  <a:pt x="0" y="2252764"/>
                </a:lnTo>
                <a:lnTo>
                  <a:pt x="67348" y="2252764"/>
                </a:lnTo>
                <a:lnTo>
                  <a:pt x="2284552" y="35560"/>
                </a:lnTo>
                <a:close/>
              </a:path>
              <a:path w="4831715" h="2252979">
                <a:moveTo>
                  <a:pt x="4831550" y="2252764"/>
                </a:moveTo>
                <a:lnTo>
                  <a:pt x="2578773" y="0"/>
                </a:lnTo>
                <a:lnTo>
                  <a:pt x="326009" y="2252764"/>
                </a:lnTo>
                <a:lnTo>
                  <a:pt x="4831550" y="2252764"/>
                </a:lnTo>
                <a:close/>
              </a:path>
            </a:pathLst>
          </a:custGeom>
          <a:solidFill>
            <a:srgbClr val="043C57"/>
          </a:solidFill>
        </p:spPr>
        <p:txBody>
          <a:bodyPr wrap="square" lIns="0" tIns="0" rIns="0" bIns="0" rtlCol="0"/>
          <a:lstStyle/>
          <a:p>
            <a:endParaRPr/>
          </a:p>
        </p:txBody>
      </p:sp>
      <p:sp>
        <p:nvSpPr>
          <p:cNvPr id="4" name="object 7">
            <a:extLst>
              <a:ext uri="{FF2B5EF4-FFF2-40B4-BE49-F238E27FC236}">
                <a16:creationId xmlns:a16="http://schemas.microsoft.com/office/drawing/2014/main" id="{E7C35617-1D31-28F0-9970-E79ADA9E6BAC}"/>
              </a:ext>
            </a:extLst>
          </p:cNvPr>
          <p:cNvSpPr txBox="1"/>
          <p:nvPr/>
        </p:nvSpPr>
        <p:spPr>
          <a:xfrm>
            <a:off x="342172" y="1836426"/>
            <a:ext cx="17834333" cy="5683287"/>
          </a:xfrm>
          <a:prstGeom prst="rect">
            <a:avLst/>
          </a:prstGeom>
        </p:spPr>
        <p:txBody>
          <a:bodyPr vert="horz" wrap="square" lIns="0" tIns="12700" rIns="0" bIns="0" rtlCol="0">
            <a:spAutoFit/>
          </a:bodyPr>
          <a:lstStyle/>
          <a:p>
            <a:pPr marL="12700" marR="5080">
              <a:lnSpc>
                <a:spcPct val="115799"/>
              </a:lnSpc>
              <a:spcBef>
                <a:spcPts val="100"/>
              </a:spcBef>
              <a:tabLst>
                <a:tab pos="314325" algn="l"/>
              </a:tabLst>
            </a:pPr>
            <a:endParaRPr lang="es-MX" sz="2800" spc="-114" dirty="0">
              <a:latin typeface="Verdana" panose="020B0604030504040204" pitchFamily="34" charset="0"/>
              <a:ea typeface="Verdana" panose="020B0604030504040204" pitchFamily="34" charset="0"/>
              <a:cs typeface="Verdana"/>
            </a:endParaRPr>
          </a:p>
          <a:p>
            <a:pPr algn="l"/>
            <a:r>
              <a:rPr lang="es-MX" sz="2800" b="1" i="0" dirty="0">
                <a:effectLst/>
                <a:latin typeface="Verdana" panose="020B0604030504040204" pitchFamily="34" charset="0"/>
                <a:ea typeface="Verdana" panose="020B0604030504040204" pitchFamily="34" charset="0"/>
              </a:rPr>
              <a:t>Django (Python):</a:t>
            </a:r>
          </a:p>
          <a:p>
            <a:pPr algn="l">
              <a:buFont typeface="Arial" panose="020B0604020202020204" pitchFamily="34" charset="0"/>
              <a:buChar char="•"/>
            </a:pPr>
            <a:r>
              <a:rPr lang="es-MX" sz="2800" b="1" i="0" dirty="0">
                <a:effectLst/>
                <a:latin typeface="Verdana" panose="020B0604030504040204" pitchFamily="34" charset="0"/>
                <a:ea typeface="Verdana" panose="020B0604030504040204" pitchFamily="34" charset="0"/>
              </a:rPr>
              <a:t>Caso de Estudio:</a:t>
            </a:r>
            <a:r>
              <a:rPr lang="es-MX" sz="2800" b="0" i="0" dirty="0">
                <a:effectLst/>
                <a:latin typeface="Verdana" panose="020B0604030504040204" pitchFamily="34" charset="0"/>
                <a:ea typeface="Verdana" panose="020B0604030504040204" pitchFamily="34" charset="0"/>
              </a:rPr>
              <a:t> Django es un </a:t>
            </a:r>
            <a:r>
              <a:rPr lang="es-MX" sz="2800" b="0" i="0" dirty="0" err="1">
                <a:effectLst/>
                <a:latin typeface="Verdana" panose="020B0604030504040204" pitchFamily="34" charset="0"/>
                <a:ea typeface="Verdana" panose="020B0604030504040204" pitchFamily="34" charset="0"/>
              </a:rPr>
              <a:t>framework</a:t>
            </a:r>
            <a:r>
              <a:rPr lang="es-MX" sz="2800" b="0" i="0" dirty="0">
                <a:effectLst/>
                <a:latin typeface="Verdana" panose="020B0604030504040204" pitchFamily="34" charset="0"/>
                <a:ea typeface="Verdana" panose="020B0604030504040204" pitchFamily="34" charset="0"/>
              </a:rPr>
              <a:t> web de Python que sigue el patrón MVC. Fue utilizado en proyectos como Instagram y Pinterest.</a:t>
            </a:r>
          </a:p>
          <a:p>
            <a:pPr algn="l">
              <a:buFont typeface="Arial" panose="020B0604020202020204" pitchFamily="34" charset="0"/>
              <a:buChar char="•"/>
            </a:pPr>
            <a:r>
              <a:rPr lang="es-MX" sz="2800" b="1" i="0" dirty="0">
                <a:effectLst/>
                <a:latin typeface="Verdana" panose="020B0604030504040204" pitchFamily="34" charset="0"/>
                <a:ea typeface="Verdana" panose="020B0604030504040204" pitchFamily="34" charset="0"/>
              </a:rPr>
              <a:t>Desafíos:</a:t>
            </a:r>
            <a:endParaRPr lang="es-MX" sz="28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2800" b="0" i="0" dirty="0">
                <a:effectLst/>
                <a:latin typeface="Verdana" panose="020B0604030504040204" pitchFamily="34" charset="0"/>
                <a:ea typeface="Verdana" panose="020B0604030504040204" pitchFamily="34" charset="0"/>
              </a:rPr>
              <a:t>Escalabilidad y rendimiento en Instagram.</a:t>
            </a:r>
          </a:p>
          <a:p>
            <a:pPr algn="l">
              <a:buFont typeface="Arial" panose="020B0604020202020204" pitchFamily="34" charset="0"/>
              <a:buChar char="•"/>
            </a:pPr>
            <a:r>
              <a:rPr lang="es-MX" sz="2800" b="1" i="0" dirty="0">
                <a:effectLst/>
                <a:latin typeface="Verdana" panose="020B0604030504040204" pitchFamily="34" charset="0"/>
                <a:ea typeface="Verdana" panose="020B0604030504040204" pitchFamily="34" charset="0"/>
              </a:rPr>
              <a:t>Cómo se superaron:</a:t>
            </a:r>
            <a:endParaRPr lang="es-MX" sz="28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2800" b="0" i="0" dirty="0">
                <a:effectLst/>
                <a:latin typeface="Verdana" panose="020B0604030504040204" pitchFamily="34" charset="0"/>
                <a:ea typeface="Verdana" panose="020B0604030504040204" pitchFamily="34" charset="0"/>
              </a:rPr>
              <a:t>Instagram implementó técnicas de almacenamiento en caché y optimización de consultas de bases de datos para abordar problemas de rendimiento a medida que su base de usuarios crecía.</a:t>
            </a:r>
          </a:p>
          <a:p>
            <a:pPr algn="l">
              <a:buFont typeface="Arial" panose="020B0604020202020204" pitchFamily="34" charset="0"/>
              <a:buChar char="•"/>
            </a:pPr>
            <a:r>
              <a:rPr lang="es-MX" sz="2800" b="1" i="0" dirty="0">
                <a:effectLst/>
                <a:latin typeface="Verdana" panose="020B0604030504040204" pitchFamily="34" charset="0"/>
                <a:ea typeface="Verdana" panose="020B0604030504040204" pitchFamily="34" charset="0"/>
              </a:rPr>
              <a:t>Lecciones Aprendidas:</a:t>
            </a:r>
            <a:endParaRPr lang="es-MX" sz="28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2800" b="0" i="0" dirty="0">
                <a:effectLst/>
                <a:latin typeface="Verdana" panose="020B0604030504040204" pitchFamily="34" charset="0"/>
                <a:ea typeface="Verdana" panose="020B0604030504040204" pitchFamily="34" charset="0"/>
              </a:rPr>
              <a:t>La flexibilidad de Django permitió a Instagram realizar ajustes personalizados para satisfacer sus necesidades específicas.</a:t>
            </a:r>
          </a:p>
        </p:txBody>
      </p:sp>
      <p:sp>
        <p:nvSpPr>
          <p:cNvPr id="7" name="object 6">
            <a:extLst>
              <a:ext uri="{FF2B5EF4-FFF2-40B4-BE49-F238E27FC236}">
                <a16:creationId xmlns:a16="http://schemas.microsoft.com/office/drawing/2014/main" id="{82E07798-FBE7-80C1-1C0B-661BF7FAB0C5}"/>
              </a:ext>
            </a:extLst>
          </p:cNvPr>
          <p:cNvSpPr txBox="1">
            <a:spLocks/>
          </p:cNvSpPr>
          <p:nvPr/>
        </p:nvSpPr>
        <p:spPr>
          <a:xfrm>
            <a:off x="342172" y="254024"/>
            <a:ext cx="13904652" cy="1584407"/>
          </a:xfrm>
          <a:prstGeom prst="rect">
            <a:avLst/>
          </a:prstGeom>
        </p:spPr>
        <p:txBody>
          <a:bodyPr vert="horz" wrap="square" lIns="0" tIns="14604" rIns="0" bIns="0" rtlCol="0">
            <a:spAutoFit/>
          </a:bodyPr>
          <a:lstStyle>
            <a:lvl1pPr>
              <a:defRPr sz="5200" b="0" i="0">
                <a:solidFill>
                  <a:schemeClr val="tx1"/>
                </a:solidFill>
                <a:latin typeface="Verdana"/>
                <a:ea typeface="+mj-ea"/>
                <a:cs typeface="Verdana"/>
              </a:defRPr>
            </a:lvl1pPr>
          </a:lstStyle>
          <a:p>
            <a:pPr marL="12700">
              <a:spcBef>
                <a:spcPts val="114"/>
              </a:spcBef>
            </a:pPr>
            <a:r>
              <a:rPr lang="es-PA" sz="5100" kern="0" spc="-35" dirty="0">
                <a:solidFill>
                  <a:srgbClr val="000000"/>
                </a:solidFill>
              </a:rPr>
              <a:t>casos de estudio exitosos que han utilizado MVC</a:t>
            </a:r>
            <a:endParaRPr lang="es-PA" sz="5100" kern="0" dirty="0"/>
          </a:p>
        </p:txBody>
      </p:sp>
      <p:grpSp>
        <p:nvGrpSpPr>
          <p:cNvPr id="11" name="object 3">
            <a:extLst>
              <a:ext uri="{FF2B5EF4-FFF2-40B4-BE49-F238E27FC236}">
                <a16:creationId xmlns:a16="http://schemas.microsoft.com/office/drawing/2014/main" id="{DA8D81F7-764A-313A-95BE-5673981A2DD4}"/>
              </a:ext>
            </a:extLst>
          </p:cNvPr>
          <p:cNvGrpSpPr/>
          <p:nvPr/>
        </p:nvGrpSpPr>
        <p:grpSpPr>
          <a:xfrm>
            <a:off x="14847106" y="-3038"/>
            <a:ext cx="3458170" cy="2098519"/>
            <a:chOff x="13616928" y="1"/>
            <a:chExt cx="4671695" cy="2886075"/>
          </a:xfrm>
        </p:grpSpPr>
        <p:sp>
          <p:nvSpPr>
            <p:cNvPr id="12" name="object 4">
              <a:extLst>
                <a:ext uri="{FF2B5EF4-FFF2-40B4-BE49-F238E27FC236}">
                  <a16:creationId xmlns:a16="http://schemas.microsoft.com/office/drawing/2014/main" id="{D364DB65-6DF7-3E5C-FA17-1D8F91926D62}"/>
                </a:ext>
              </a:extLst>
            </p:cNvPr>
            <p:cNvSpPr/>
            <p:nvPr/>
          </p:nvSpPr>
          <p:spPr>
            <a:xfrm>
              <a:off x="13616928" y="11"/>
              <a:ext cx="4671695" cy="2886075"/>
            </a:xfrm>
            <a:custGeom>
              <a:avLst/>
              <a:gdLst/>
              <a:ahLst/>
              <a:cxnLst/>
              <a:rect l="l" t="t" r="r" b="b"/>
              <a:pathLst>
                <a:path w="4671694" h="2886075">
                  <a:moveTo>
                    <a:pt x="4671060" y="0"/>
                  </a:moveTo>
                  <a:lnTo>
                    <a:pt x="0" y="0"/>
                  </a:lnTo>
                  <a:lnTo>
                    <a:pt x="2699588" y="2699588"/>
                  </a:lnTo>
                  <a:lnTo>
                    <a:pt x="4671060" y="728103"/>
                  </a:lnTo>
                  <a:lnTo>
                    <a:pt x="4671060" y="0"/>
                  </a:lnTo>
                  <a:close/>
                </a:path>
                <a:path w="4671694" h="2886075">
                  <a:moveTo>
                    <a:pt x="4671072" y="1452473"/>
                  </a:moveTo>
                  <a:lnTo>
                    <a:pt x="3271304" y="2852229"/>
                  </a:lnTo>
                  <a:lnTo>
                    <a:pt x="3304984" y="2885910"/>
                  </a:lnTo>
                  <a:lnTo>
                    <a:pt x="4671072" y="1519821"/>
                  </a:lnTo>
                  <a:lnTo>
                    <a:pt x="4671072" y="1452473"/>
                  </a:lnTo>
                  <a:close/>
                </a:path>
              </a:pathLst>
            </a:custGeom>
            <a:solidFill>
              <a:srgbClr val="97BCC7"/>
            </a:solidFill>
          </p:spPr>
          <p:txBody>
            <a:bodyPr wrap="square" lIns="0" tIns="0" rIns="0" bIns="0" rtlCol="0"/>
            <a:lstStyle/>
            <a:p>
              <a:endParaRPr/>
            </a:p>
          </p:txBody>
        </p:sp>
        <p:pic>
          <p:nvPicPr>
            <p:cNvPr id="13" name="object 5">
              <a:extLst>
                <a:ext uri="{FF2B5EF4-FFF2-40B4-BE49-F238E27FC236}">
                  <a16:creationId xmlns:a16="http://schemas.microsoft.com/office/drawing/2014/main" id="{549267F5-CB83-4DA4-532A-E699BB2684DD}"/>
                </a:ext>
              </a:extLst>
            </p:cNvPr>
            <p:cNvPicPr/>
            <p:nvPr/>
          </p:nvPicPr>
          <p:blipFill>
            <a:blip r:embed="rId2" cstate="print"/>
            <a:stretch>
              <a:fillRect/>
            </a:stretch>
          </p:blipFill>
          <p:spPr>
            <a:xfrm>
              <a:off x="16056472" y="243211"/>
              <a:ext cx="1362074" cy="781049"/>
            </a:xfrm>
            <a:prstGeom prst="rect">
              <a:avLst/>
            </a:prstGeom>
          </p:spPr>
        </p:pic>
      </p:grpSp>
    </p:spTree>
    <p:extLst>
      <p:ext uri="{BB962C8B-B14F-4D97-AF65-F5344CB8AC3E}">
        <p14:creationId xmlns:p14="http://schemas.microsoft.com/office/powerpoint/2010/main" val="2023818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1495" y="8036116"/>
            <a:ext cx="2284730" cy="2251075"/>
          </a:xfrm>
          <a:custGeom>
            <a:avLst/>
            <a:gdLst/>
            <a:ahLst/>
            <a:cxnLst/>
            <a:rect l="l" t="t" r="r" b="b"/>
            <a:pathLst>
              <a:path w="2284730" h="2251075">
                <a:moveTo>
                  <a:pt x="2284558" y="33675"/>
                </a:moveTo>
                <a:lnTo>
                  <a:pt x="67351" y="2250882"/>
                </a:lnTo>
                <a:lnTo>
                  <a:pt x="0" y="2250882"/>
                </a:lnTo>
                <a:lnTo>
                  <a:pt x="2250882" y="0"/>
                </a:lnTo>
                <a:lnTo>
                  <a:pt x="2284558" y="33675"/>
                </a:lnTo>
                <a:close/>
              </a:path>
            </a:pathLst>
          </a:custGeom>
          <a:solidFill>
            <a:srgbClr val="043C5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3" name="Arco 332">
            <a:extLst>
              <a:ext uri="{FF2B5EF4-FFF2-40B4-BE49-F238E27FC236}">
                <a16:creationId xmlns:a16="http://schemas.microsoft.com/office/drawing/2014/main" id="{D94C682A-D076-6EA2-34E2-BB080C0CEDF5}"/>
              </a:ext>
            </a:extLst>
          </p:cNvPr>
          <p:cNvSpPr/>
          <p:nvPr/>
        </p:nvSpPr>
        <p:spPr>
          <a:xfrm rot="1700638">
            <a:off x="6811405" y="473"/>
            <a:ext cx="10167522" cy="10439045"/>
          </a:xfrm>
          <a:prstGeom prst="arc">
            <a:avLst>
              <a:gd name="adj1" fmla="val 15961929"/>
              <a:gd name="adj2" fmla="val 236571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R" sz="165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2">
            <a:extLst>
              <a:ext uri="{FF2B5EF4-FFF2-40B4-BE49-F238E27FC236}">
                <a16:creationId xmlns:a16="http://schemas.microsoft.com/office/drawing/2014/main" id="{10BCE1B8-5820-07E6-3C25-ADD61DDBC00E}"/>
              </a:ext>
            </a:extLst>
          </p:cNvPr>
          <p:cNvSpPr/>
          <p:nvPr/>
        </p:nvSpPr>
        <p:spPr>
          <a:xfrm>
            <a:off x="111493" y="8034235"/>
            <a:ext cx="4831715" cy="2252980"/>
          </a:xfrm>
          <a:custGeom>
            <a:avLst/>
            <a:gdLst/>
            <a:ahLst/>
            <a:cxnLst/>
            <a:rect l="l" t="t" r="r" b="b"/>
            <a:pathLst>
              <a:path w="4831715" h="2252979">
                <a:moveTo>
                  <a:pt x="2284552" y="35560"/>
                </a:moveTo>
                <a:lnTo>
                  <a:pt x="2250884" y="1892"/>
                </a:lnTo>
                <a:lnTo>
                  <a:pt x="0" y="2252764"/>
                </a:lnTo>
                <a:lnTo>
                  <a:pt x="67348" y="2252764"/>
                </a:lnTo>
                <a:lnTo>
                  <a:pt x="2284552" y="35560"/>
                </a:lnTo>
                <a:close/>
              </a:path>
              <a:path w="4831715" h="2252979">
                <a:moveTo>
                  <a:pt x="4831550" y="2252764"/>
                </a:moveTo>
                <a:lnTo>
                  <a:pt x="2578773" y="0"/>
                </a:lnTo>
                <a:lnTo>
                  <a:pt x="326009" y="2252764"/>
                </a:lnTo>
                <a:lnTo>
                  <a:pt x="4831550" y="2252764"/>
                </a:lnTo>
                <a:close/>
              </a:path>
            </a:pathLst>
          </a:custGeom>
          <a:solidFill>
            <a:srgbClr val="043C57"/>
          </a:solidFill>
        </p:spPr>
        <p:txBody>
          <a:bodyPr wrap="square" lIns="0" tIns="0" rIns="0" bIns="0" rtlCol="0"/>
          <a:lstStyle/>
          <a:p>
            <a:endParaRPr/>
          </a:p>
        </p:txBody>
      </p:sp>
      <p:sp>
        <p:nvSpPr>
          <p:cNvPr id="4" name="object 7">
            <a:extLst>
              <a:ext uri="{FF2B5EF4-FFF2-40B4-BE49-F238E27FC236}">
                <a16:creationId xmlns:a16="http://schemas.microsoft.com/office/drawing/2014/main" id="{E7C35617-1D31-28F0-9970-E79ADA9E6BAC}"/>
              </a:ext>
            </a:extLst>
          </p:cNvPr>
          <p:cNvSpPr txBox="1"/>
          <p:nvPr/>
        </p:nvSpPr>
        <p:spPr>
          <a:xfrm>
            <a:off x="342172" y="1836426"/>
            <a:ext cx="17834333" cy="5922134"/>
          </a:xfrm>
          <a:prstGeom prst="rect">
            <a:avLst/>
          </a:prstGeom>
        </p:spPr>
        <p:txBody>
          <a:bodyPr vert="horz" wrap="square" lIns="0" tIns="12700" rIns="0" bIns="0" rtlCol="0">
            <a:spAutoFit/>
          </a:bodyPr>
          <a:lstStyle/>
          <a:p>
            <a:pPr algn="l"/>
            <a:r>
              <a:rPr lang="es-MX" sz="3200" b="1" i="0" dirty="0">
                <a:effectLst/>
                <a:latin typeface="Verdana" panose="020B0604030504040204" pitchFamily="34" charset="0"/>
                <a:ea typeface="Verdana" panose="020B0604030504040204" pitchFamily="34" charset="0"/>
              </a:rPr>
              <a:t>Spring MVC (Java):</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Caso de Estudio:</a:t>
            </a:r>
            <a:r>
              <a:rPr lang="es-MX" sz="3200" b="0" i="0" dirty="0">
                <a:effectLst/>
                <a:latin typeface="Verdana" panose="020B0604030504040204" pitchFamily="34" charset="0"/>
                <a:ea typeface="Verdana" panose="020B0604030504040204" pitchFamily="34" charset="0"/>
              </a:rPr>
              <a:t> Spring MVC es un </a:t>
            </a:r>
            <a:r>
              <a:rPr lang="es-MX" sz="3200" b="0" i="0" dirty="0" err="1">
                <a:effectLst/>
                <a:latin typeface="Verdana" panose="020B0604030504040204" pitchFamily="34" charset="0"/>
                <a:ea typeface="Verdana" panose="020B0604030504040204" pitchFamily="34" charset="0"/>
              </a:rPr>
              <a:t>framework</a:t>
            </a:r>
            <a:r>
              <a:rPr lang="es-MX" sz="3200" b="0" i="0" dirty="0">
                <a:effectLst/>
                <a:latin typeface="Verdana" panose="020B0604030504040204" pitchFamily="34" charset="0"/>
                <a:ea typeface="Verdana" panose="020B0604030504040204" pitchFamily="34" charset="0"/>
              </a:rPr>
              <a:t> de desarrollo web para Java utilizado en diversas aplicaciones empresariales.</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Desafíos:</a:t>
            </a:r>
            <a:endParaRPr lang="es-MX" sz="32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b="0" i="0" dirty="0">
                <a:effectLst/>
                <a:latin typeface="Verdana" panose="020B0604030504040204" pitchFamily="34" charset="0"/>
                <a:ea typeface="Verdana" panose="020B0604030504040204" pitchFamily="34" charset="0"/>
              </a:rPr>
              <a:t>Integración y mantenimiento en sistemas empresariales complejos.</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Cómo se superaron:</a:t>
            </a:r>
            <a:endParaRPr lang="es-MX" sz="32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b="0" i="0" dirty="0">
                <a:effectLst/>
                <a:latin typeface="Verdana" panose="020B0604030504040204" pitchFamily="34" charset="0"/>
                <a:ea typeface="Verdana" panose="020B0604030504040204" pitchFamily="34" charset="0"/>
              </a:rPr>
              <a:t>Spring MVC proporciona un enfoque modular y escalable, permitiendo la integración sencilla con otras partes del ecosistema Spring y la adopción gradual en proyectos existentes.</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Lecciones Aprendidas:</a:t>
            </a:r>
            <a:endParaRPr lang="es-MX" sz="3200" b="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b="0" i="0" dirty="0">
                <a:effectLst/>
                <a:latin typeface="Verdana" panose="020B0604030504040204" pitchFamily="34" charset="0"/>
                <a:ea typeface="Verdana" panose="020B0604030504040204" pitchFamily="34" charset="0"/>
              </a:rPr>
              <a:t>La modularidad y la coherencia en la estructura del código facilitan la gestión y evolución de sistemas empresariales complejos.</a:t>
            </a:r>
          </a:p>
        </p:txBody>
      </p:sp>
      <p:sp>
        <p:nvSpPr>
          <p:cNvPr id="7" name="object 6">
            <a:extLst>
              <a:ext uri="{FF2B5EF4-FFF2-40B4-BE49-F238E27FC236}">
                <a16:creationId xmlns:a16="http://schemas.microsoft.com/office/drawing/2014/main" id="{82E07798-FBE7-80C1-1C0B-661BF7FAB0C5}"/>
              </a:ext>
            </a:extLst>
          </p:cNvPr>
          <p:cNvSpPr txBox="1">
            <a:spLocks/>
          </p:cNvSpPr>
          <p:nvPr/>
        </p:nvSpPr>
        <p:spPr>
          <a:xfrm>
            <a:off x="342172" y="254024"/>
            <a:ext cx="13904652" cy="1584407"/>
          </a:xfrm>
          <a:prstGeom prst="rect">
            <a:avLst/>
          </a:prstGeom>
        </p:spPr>
        <p:txBody>
          <a:bodyPr vert="horz" wrap="square" lIns="0" tIns="14604" rIns="0" bIns="0" rtlCol="0">
            <a:spAutoFit/>
          </a:bodyPr>
          <a:lstStyle>
            <a:lvl1pPr>
              <a:defRPr sz="5200" b="0" i="0">
                <a:solidFill>
                  <a:schemeClr val="tx1"/>
                </a:solidFill>
                <a:latin typeface="Verdana"/>
                <a:ea typeface="+mj-ea"/>
                <a:cs typeface="Verdana"/>
              </a:defRPr>
            </a:lvl1pPr>
          </a:lstStyle>
          <a:p>
            <a:pPr marL="12700">
              <a:spcBef>
                <a:spcPts val="114"/>
              </a:spcBef>
            </a:pPr>
            <a:r>
              <a:rPr lang="es-PA" sz="5100" kern="0" spc="-35" dirty="0">
                <a:solidFill>
                  <a:srgbClr val="000000"/>
                </a:solidFill>
              </a:rPr>
              <a:t>casos de estudio exitosos que han utilizado MVC</a:t>
            </a:r>
            <a:endParaRPr lang="es-PA" sz="5100" kern="0" dirty="0"/>
          </a:p>
        </p:txBody>
      </p:sp>
      <p:grpSp>
        <p:nvGrpSpPr>
          <p:cNvPr id="11" name="object 3">
            <a:extLst>
              <a:ext uri="{FF2B5EF4-FFF2-40B4-BE49-F238E27FC236}">
                <a16:creationId xmlns:a16="http://schemas.microsoft.com/office/drawing/2014/main" id="{DA8D81F7-764A-313A-95BE-5673981A2DD4}"/>
              </a:ext>
            </a:extLst>
          </p:cNvPr>
          <p:cNvGrpSpPr/>
          <p:nvPr/>
        </p:nvGrpSpPr>
        <p:grpSpPr>
          <a:xfrm>
            <a:off x="14847106" y="-3038"/>
            <a:ext cx="3458170" cy="2098519"/>
            <a:chOff x="13616928" y="1"/>
            <a:chExt cx="4671695" cy="2886075"/>
          </a:xfrm>
        </p:grpSpPr>
        <p:sp>
          <p:nvSpPr>
            <p:cNvPr id="12" name="object 4">
              <a:extLst>
                <a:ext uri="{FF2B5EF4-FFF2-40B4-BE49-F238E27FC236}">
                  <a16:creationId xmlns:a16="http://schemas.microsoft.com/office/drawing/2014/main" id="{D364DB65-6DF7-3E5C-FA17-1D8F91926D62}"/>
                </a:ext>
              </a:extLst>
            </p:cNvPr>
            <p:cNvSpPr/>
            <p:nvPr/>
          </p:nvSpPr>
          <p:spPr>
            <a:xfrm>
              <a:off x="13616928" y="11"/>
              <a:ext cx="4671695" cy="2886075"/>
            </a:xfrm>
            <a:custGeom>
              <a:avLst/>
              <a:gdLst/>
              <a:ahLst/>
              <a:cxnLst/>
              <a:rect l="l" t="t" r="r" b="b"/>
              <a:pathLst>
                <a:path w="4671694" h="2886075">
                  <a:moveTo>
                    <a:pt x="4671060" y="0"/>
                  </a:moveTo>
                  <a:lnTo>
                    <a:pt x="0" y="0"/>
                  </a:lnTo>
                  <a:lnTo>
                    <a:pt x="2699588" y="2699588"/>
                  </a:lnTo>
                  <a:lnTo>
                    <a:pt x="4671060" y="728103"/>
                  </a:lnTo>
                  <a:lnTo>
                    <a:pt x="4671060" y="0"/>
                  </a:lnTo>
                  <a:close/>
                </a:path>
                <a:path w="4671694" h="2886075">
                  <a:moveTo>
                    <a:pt x="4671072" y="1452473"/>
                  </a:moveTo>
                  <a:lnTo>
                    <a:pt x="3271304" y="2852229"/>
                  </a:lnTo>
                  <a:lnTo>
                    <a:pt x="3304984" y="2885910"/>
                  </a:lnTo>
                  <a:lnTo>
                    <a:pt x="4671072" y="1519821"/>
                  </a:lnTo>
                  <a:lnTo>
                    <a:pt x="4671072" y="1452473"/>
                  </a:lnTo>
                  <a:close/>
                </a:path>
              </a:pathLst>
            </a:custGeom>
            <a:solidFill>
              <a:srgbClr val="97BCC7"/>
            </a:solidFill>
          </p:spPr>
          <p:txBody>
            <a:bodyPr wrap="square" lIns="0" tIns="0" rIns="0" bIns="0" rtlCol="0"/>
            <a:lstStyle/>
            <a:p>
              <a:endParaRPr/>
            </a:p>
          </p:txBody>
        </p:sp>
        <p:pic>
          <p:nvPicPr>
            <p:cNvPr id="13" name="object 5">
              <a:extLst>
                <a:ext uri="{FF2B5EF4-FFF2-40B4-BE49-F238E27FC236}">
                  <a16:creationId xmlns:a16="http://schemas.microsoft.com/office/drawing/2014/main" id="{549267F5-CB83-4DA4-532A-E699BB2684DD}"/>
                </a:ext>
              </a:extLst>
            </p:cNvPr>
            <p:cNvPicPr/>
            <p:nvPr/>
          </p:nvPicPr>
          <p:blipFill>
            <a:blip r:embed="rId2" cstate="print"/>
            <a:stretch>
              <a:fillRect/>
            </a:stretch>
          </p:blipFill>
          <p:spPr>
            <a:xfrm>
              <a:off x="16056472" y="243211"/>
              <a:ext cx="1362074" cy="781049"/>
            </a:xfrm>
            <a:prstGeom prst="rect">
              <a:avLst/>
            </a:prstGeom>
          </p:spPr>
        </p:pic>
      </p:grpSp>
    </p:spTree>
    <p:extLst>
      <p:ext uri="{BB962C8B-B14F-4D97-AF65-F5344CB8AC3E}">
        <p14:creationId xmlns:p14="http://schemas.microsoft.com/office/powerpoint/2010/main" val="124605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1495" y="8036116"/>
            <a:ext cx="2284730" cy="2251075"/>
          </a:xfrm>
          <a:custGeom>
            <a:avLst/>
            <a:gdLst/>
            <a:ahLst/>
            <a:cxnLst/>
            <a:rect l="l" t="t" r="r" b="b"/>
            <a:pathLst>
              <a:path w="2284730" h="2251075">
                <a:moveTo>
                  <a:pt x="2284558" y="33675"/>
                </a:moveTo>
                <a:lnTo>
                  <a:pt x="67351" y="2250882"/>
                </a:lnTo>
                <a:lnTo>
                  <a:pt x="0" y="2250882"/>
                </a:lnTo>
                <a:lnTo>
                  <a:pt x="2250882" y="0"/>
                </a:lnTo>
                <a:lnTo>
                  <a:pt x="2284558" y="33675"/>
                </a:lnTo>
                <a:close/>
              </a:path>
            </a:pathLst>
          </a:custGeom>
          <a:solidFill>
            <a:srgbClr val="043C5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3" name="Arco 332">
            <a:extLst>
              <a:ext uri="{FF2B5EF4-FFF2-40B4-BE49-F238E27FC236}">
                <a16:creationId xmlns:a16="http://schemas.microsoft.com/office/drawing/2014/main" id="{D94C682A-D076-6EA2-34E2-BB080C0CEDF5}"/>
              </a:ext>
            </a:extLst>
          </p:cNvPr>
          <p:cNvSpPr/>
          <p:nvPr/>
        </p:nvSpPr>
        <p:spPr>
          <a:xfrm rot="1700638">
            <a:off x="6811405" y="473"/>
            <a:ext cx="10167522" cy="10439045"/>
          </a:xfrm>
          <a:prstGeom prst="arc">
            <a:avLst>
              <a:gd name="adj1" fmla="val 15961929"/>
              <a:gd name="adj2" fmla="val 236571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R" sz="165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2">
            <a:extLst>
              <a:ext uri="{FF2B5EF4-FFF2-40B4-BE49-F238E27FC236}">
                <a16:creationId xmlns:a16="http://schemas.microsoft.com/office/drawing/2014/main" id="{10BCE1B8-5820-07E6-3C25-ADD61DDBC00E}"/>
              </a:ext>
            </a:extLst>
          </p:cNvPr>
          <p:cNvSpPr/>
          <p:nvPr/>
        </p:nvSpPr>
        <p:spPr>
          <a:xfrm>
            <a:off x="111493" y="8034235"/>
            <a:ext cx="4831715" cy="2252980"/>
          </a:xfrm>
          <a:custGeom>
            <a:avLst/>
            <a:gdLst/>
            <a:ahLst/>
            <a:cxnLst/>
            <a:rect l="l" t="t" r="r" b="b"/>
            <a:pathLst>
              <a:path w="4831715" h="2252979">
                <a:moveTo>
                  <a:pt x="2284552" y="35560"/>
                </a:moveTo>
                <a:lnTo>
                  <a:pt x="2250884" y="1892"/>
                </a:lnTo>
                <a:lnTo>
                  <a:pt x="0" y="2252764"/>
                </a:lnTo>
                <a:lnTo>
                  <a:pt x="67348" y="2252764"/>
                </a:lnTo>
                <a:lnTo>
                  <a:pt x="2284552" y="35560"/>
                </a:lnTo>
                <a:close/>
              </a:path>
              <a:path w="4831715" h="2252979">
                <a:moveTo>
                  <a:pt x="4831550" y="2252764"/>
                </a:moveTo>
                <a:lnTo>
                  <a:pt x="2578773" y="0"/>
                </a:lnTo>
                <a:lnTo>
                  <a:pt x="326009" y="2252764"/>
                </a:lnTo>
                <a:lnTo>
                  <a:pt x="4831550" y="2252764"/>
                </a:lnTo>
                <a:close/>
              </a:path>
            </a:pathLst>
          </a:custGeom>
          <a:solidFill>
            <a:srgbClr val="043C57"/>
          </a:solidFill>
        </p:spPr>
        <p:txBody>
          <a:bodyPr wrap="square" lIns="0" tIns="0" rIns="0" bIns="0" rtlCol="0"/>
          <a:lstStyle/>
          <a:p>
            <a:endParaRPr/>
          </a:p>
        </p:txBody>
      </p:sp>
      <p:sp>
        <p:nvSpPr>
          <p:cNvPr id="4" name="object 7">
            <a:extLst>
              <a:ext uri="{FF2B5EF4-FFF2-40B4-BE49-F238E27FC236}">
                <a16:creationId xmlns:a16="http://schemas.microsoft.com/office/drawing/2014/main" id="{E7C35617-1D31-28F0-9970-E79ADA9E6BAC}"/>
              </a:ext>
            </a:extLst>
          </p:cNvPr>
          <p:cNvSpPr txBox="1"/>
          <p:nvPr/>
        </p:nvSpPr>
        <p:spPr>
          <a:xfrm>
            <a:off x="342172" y="1836426"/>
            <a:ext cx="17834333" cy="5922134"/>
          </a:xfrm>
          <a:prstGeom prst="rect">
            <a:avLst/>
          </a:prstGeom>
        </p:spPr>
        <p:txBody>
          <a:bodyPr vert="horz" wrap="square" lIns="0" tIns="12700" rIns="0" bIns="0" rtlCol="0">
            <a:spAutoFit/>
          </a:bodyPr>
          <a:lstStyle/>
          <a:p>
            <a:pPr algn="l"/>
            <a:r>
              <a:rPr lang="es-MX" sz="3200" b="1" i="0" dirty="0">
                <a:effectLst/>
                <a:latin typeface="Verdana" panose="020B0604030504040204" pitchFamily="34" charset="0"/>
                <a:ea typeface="Verdana" panose="020B0604030504040204" pitchFamily="34" charset="0"/>
              </a:rPr>
              <a:t>ASP.NET MVC (C#):</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Caso de Estudio:</a:t>
            </a:r>
            <a:r>
              <a:rPr lang="es-MX" sz="3200" i="0" dirty="0">
                <a:effectLst/>
                <a:latin typeface="Verdana" panose="020B0604030504040204" pitchFamily="34" charset="0"/>
                <a:ea typeface="Verdana" panose="020B0604030504040204" pitchFamily="34" charset="0"/>
              </a:rPr>
              <a:t> ASP.NET MVC es un </a:t>
            </a:r>
            <a:r>
              <a:rPr lang="es-MX" sz="3200" i="0" dirty="0" err="1">
                <a:effectLst/>
                <a:latin typeface="Verdana" panose="020B0604030504040204" pitchFamily="34" charset="0"/>
                <a:ea typeface="Verdana" panose="020B0604030504040204" pitchFamily="34" charset="0"/>
              </a:rPr>
              <a:t>framework</a:t>
            </a:r>
            <a:r>
              <a:rPr lang="es-MX" sz="3200" i="0" dirty="0">
                <a:effectLst/>
                <a:latin typeface="Verdana" panose="020B0604030504040204" pitchFamily="34" charset="0"/>
                <a:ea typeface="Verdana" panose="020B0604030504040204" pitchFamily="34" charset="0"/>
              </a:rPr>
              <a:t> de desarrollo web de Microsoft utilizado en aplicaciones empresariales y sitios web como </a:t>
            </a:r>
            <a:r>
              <a:rPr lang="es-MX" sz="3200" i="0" dirty="0" err="1">
                <a:effectLst/>
                <a:latin typeface="Verdana" panose="020B0604030504040204" pitchFamily="34" charset="0"/>
                <a:ea typeface="Verdana" panose="020B0604030504040204" pitchFamily="34" charset="0"/>
              </a:rPr>
              <a:t>Stack</a:t>
            </a:r>
            <a:r>
              <a:rPr lang="es-MX" sz="3200" i="0" dirty="0">
                <a:effectLst/>
                <a:latin typeface="Verdana" panose="020B0604030504040204" pitchFamily="34" charset="0"/>
                <a:ea typeface="Verdana" panose="020B0604030504040204" pitchFamily="34" charset="0"/>
              </a:rPr>
              <a:t> </a:t>
            </a:r>
            <a:r>
              <a:rPr lang="es-MX" sz="3200" i="0" dirty="0" err="1">
                <a:effectLst/>
                <a:latin typeface="Verdana" panose="020B0604030504040204" pitchFamily="34" charset="0"/>
                <a:ea typeface="Verdana" panose="020B0604030504040204" pitchFamily="34" charset="0"/>
              </a:rPr>
              <a:t>Overflow</a:t>
            </a:r>
            <a:r>
              <a:rPr lang="es-MX" sz="3200" i="0" dirty="0">
                <a:effectLst/>
                <a:latin typeface="Verdana" panose="020B0604030504040204" pitchFamily="34" charset="0"/>
                <a:ea typeface="Verdana" panose="020B0604030504040204" pitchFamily="34" charset="0"/>
              </a:rPr>
              <a:t>.</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Desafíos:</a:t>
            </a:r>
            <a:endParaRPr lang="es-MX" sz="320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i="0" dirty="0">
                <a:effectLst/>
                <a:latin typeface="Verdana" panose="020B0604030504040204" pitchFamily="34" charset="0"/>
                <a:ea typeface="Verdana" panose="020B0604030504040204" pitchFamily="34" charset="0"/>
              </a:rPr>
              <a:t>Mantenimiento y actualización en un entorno de desarrollo ágil.</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Cómo se superaron:</a:t>
            </a:r>
            <a:endParaRPr lang="es-MX" sz="320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i="0" dirty="0">
                <a:effectLst/>
                <a:latin typeface="Verdana" panose="020B0604030504040204" pitchFamily="34" charset="0"/>
                <a:ea typeface="Verdana" panose="020B0604030504040204" pitchFamily="34" charset="0"/>
              </a:rPr>
              <a:t>ASP.NET MVC permite la adopción de prácticas de desarrollo ágil y la fácil incorporación de nuevas características y tecnologías a medida que evoluciona la plataforma.</a:t>
            </a:r>
          </a:p>
          <a:p>
            <a:pPr algn="l">
              <a:buFont typeface="Arial" panose="020B0604020202020204" pitchFamily="34" charset="0"/>
              <a:buChar char="•"/>
            </a:pPr>
            <a:r>
              <a:rPr lang="es-MX" sz="3200" b="1" i="0" dirty="0">
                <a:effectLst/>
                <a:latin typeface="Verdana" panose="020B0604030504040204" pitchFamily="34" charset="0"/>
                <a:ea typeface="Verdana" panose="020B0604030504040204" pitchFamily="34" charset="0"/>
              </a:rPr>
              <a:t>Lecciones Aprendidas:</a:t>
            </a:r>
            <a:endParaRPr lang="es-MX" sz="3200" i="0" dirty="0">
              <a:effectLst/>
              <a:latin typeface="Verdana" panose="020B0604030504040204" pitchFamily="34" charset="0"/>
              <a:ea typeface="Verdana" panose="020B0604030504040204" pitchFamily="34" charset="0"/>
            </a:endParaRPr>
          </a:p>
          <a:p>
            <a:pPr marL="742950" lvl="1" indent="-285750" algn="l">
              <a:buFont typeface="Arial" panose="020B0604020202020204" pitchFamily="34" charset="0"/>
              <a:buChar char="•"/>
            </a:pPr>
            <a:r>
              <a:rPr lang="es-MX" sz="3200" i="0" dirty="0">
                <a:effectLst/>
                <a:latin typeface="Verdana" panose="020B0604030504040204" pitchFamily="34" charset="0"/>
                <a:ea typeface="Verdana" panose="020B0604030504040204" pitchFamily="34" charset="0"/>
              </a:rPr>
              <a:t>La capacidad de actualización y adaptación a nuevas tecnologías permite a las aplicaciones ASP.NET MVC mantenerse modernas y competitivas.</a:t>
            </a:r>
          </a:p>
        </p:txBody>
      </p:sp>
      <p:sp>
        <p:nvSpPr>
          <p:cNvPr id="7" name="object 6">
            <a:extLst>
              <a:ext uri="{FF2B5EF4-FFF2-40B4-BE49-F238E27FC236}">
                <a16:creationId xmlns:a16="http://schemas.microsoft.com/office/drawing/2014/main" id="{82E07798-FBE7-80C1-1C0B-661BF7FAB0C5}"/>
              </a:ext>
            </a:extLst>
          </p:cNvPr>
          <p:cNvSpPr txBox="1">
            <a:spLocks/>
          </p:cNvSpPr>
          <p:nvPr/>
        </p:nvSpPr>
        <p:spPr>
          <a:xfrm>
            <a:off x="342172" y="254024"/>
            <a:ext cx="13904652" cy="1584407"/>
          </a:xfrm>
          <a:prstGeom prst="rect">
            <a:avLst/>
          </a:prstGeom>
        </p:spPr>
        <p:txBody>
          <a:bodyPr vert="horz" wrap="square" lIns="0" tIns="14604" rIns="0" bIns="0" rtlCol="0">
            <a:spAutoFit/>
          </a:bodyPr>
          <a:lstStyle>
            <a:lvl1pPr>
              <a:defRPr sz="5200" b="0" i="0">
                <a:solidFill>
                  <a:schemeClr val="tx1"/>
                </a:solidFill>
                <a:latin typeface="Verdana"/>
                <a:ea typeface="+mj-ea"/>
                <a:cs typeface="Verdana"/>
              </a:defRPr>
            </a:lvl1pPr>
          </a:lstStyle>
          <a:p>
            <a:pPr marL="12700">
              <a:spcBef>
                <a:spcPts val="114"/>
              </a:spcBef>
            </a:pPr>
            <a:r>
              <a:rPr lang="es-PA" sz="5100" kern="0" spc="-35" dirty="0">
                <a:solidFill>
                  <a:srgbClr val="000000"/>
                </a:solidFill>
              </a:rPr>
              <a:t>casos de estudio exitosos que han utilizado MVC</a:t>
            </a:r>
            <a:endParaRPr lang="es-PA" sz="5100" kern="0" dirty="0"/>
          </a:p>
        </p:txBody>
      </p:sp>
      <p:grpSp>
        <p:nvGrpSpPr>
          <p:cNvPr id="11" name="object 3">
            <a:extLst>
              <a:ext uri="{FF2B5EF4-FFF2-40B4-BE49-F238E27FC236}">
                <a16:creationId xmlns:a16="http://schemas.microsoft.com/office/drawing/2014/main" id="{DA8D81F7-764A-313A-95BE-5673981A2DD4}"/>
              </a:ext>
            </a:extLst>
          </p:cNvPr>
          <p:cNvGrpSpPr/>
          <p:nvPr/>
        </p:nvGrpSpPr>
        <p:grpSpPr>
          <a:xfrm>
            <a:off x="14847106" y="-3038"/>
            <a:ext cx="3458170" cy="2098519"/>
            <a:chOff x="13616928" y="1"/>
            <a:chExt cx="4671695" cy="2886075"/>
          </a:xfrm>
        </p:grpSpPr>
        <p:sp>
          <p:nvSpPr>
            <p:cNvPr id="12" name="object 4">
              <a:extLst>
                <a:ext uri="{FF2B5EF4-FFF2-40B4-BE49-F238E27FC236}">
                  <a16:creationId xmlns:a16="http://schemas.microsoft.com/office/drawing/2014/main" id="{D364DB65-6DF7-3E5C-FA17-1D8F91926D62}"/>
                </a:ext>
              </a:extLst>
            </p:cNvPr>
            <p:cNvSpPr/>
            <p:nvPr/>
          </p:nvSpPr>
          <p:spPr>
            <a:xfrm>
              <a:off x="13616928" y="11"/>
              <a:ext cx="4671695" cy="2886075"/>
            </a:xfrm>
            <a:custGeom>
              <a:avLst/>
              <a:gdLst/>
              <a:ahLst/>
              <a:cxnLst/>
              <a:rect l="l" t="t" r="r" b="b"/>
              <a:pathLst>
                <a:path w="4671694" h="2886075">
                  <a:moveTo>
                    <a:pt x="4671060" y="0"/>
                  </a:moveTo>
                  <a:lnTo>
                    <a:pt x="0" y="0"/>
                  </a:lnTo>
                  <a:lnTo>
                    <a:pt x="2699588" y="2699588"/>
                  </a:lnTo>
                  <a:lnTo>
                    <a:pt x="4671060" y="728103"/>
                  </a:lnTo>
                  <a:lnTo>
                    <a:pt x="4671060" y="0"/>
                  </a:lnTo>
                  <a:close/>
                </a:path>
                <a:path w="4671694" h="2886075">
                  <a:moveTo>
                    <a:pt x="4671072" y="1452473"/>
                  </a:moveTo>
                  <a:lnTo>
                    <a:pt x="3271304" y="2852229"/>
                  </a:lnTo>
                  <a:lnTo>
                    <a:pt x="3304984" y="2885910"/>
                  </a:lnTo>
                  <a:lnTo>
                    <a:pt x="4671072" y="1519821"/>
                  </a:lnTo>
                  <a:lnTo>
                    <a:pt x="4671072" y="1452473"/>
                  </a:lnTo>
                  <a:close/>
                </a:path>
              </a:pathLst>
            </a:custGeom>
            <a:solidFill>
              <a:srgbClr val="97BCC7"/>
            </a:solidFill>
          </p:spPr>
          <p:txBody>
            <a:bodyPr wrap="square" lIns="0" tIns="0" rIns="0" bIns="0" rtlCol="0"/>
            <a:lstStyle/>
            <a:p>
              <a:endParaRPr/>
            </a:p>
          </p:txBody>
        </p:sp>
        <p:pic>
          <p:nvPicPr>
            <p:cNvPr id="13" name="object 5">
              <a:extLst>
                <a:ext uri="{FF2B5EF4-FFF2-40B4-BE49-F238E27FC236}">
                  <a16:creationId xmlns:a16="http://schemas.microsoft.com/office/drawing/2014/main" id="{549267F5-CB83-4DA4-532A-E699BB2684DD}"/>
                </a:ext>
              </a:extLst>
            </p:cNvPr>
            <p:cNvPicPr/>
            <p:nvPr/>
          </p:nvPicPr>
          <p:blipFill>
            <a:blip r:embed="rId2" cstate="print"/>
            <a:stretch>
              <a:fillRect/>
            </a:stretch>
          </p:blipFill>
          <p:spPr>
            <a:xfrm>
              <a:off x="16056472" y="243211"/>
              <a:ext cx="1362074" cy="781049"/>
            </a:xfrm>
            <a:prstGeom prst="rect">
              <a:avLst/>
            </a:prstGeom>
          </p:spPr>
        </p:pic>
      </p:grpSp>
    </p:spTree>
    <p:extLst>
      <p:ext uri="{BB962C8B-B14F-4D97-AF65-F5344CB8AC3E}">
        <p14:creationId xmlns:p14="http://schemas.microsoft.com/office/powerpoint/2010/main" val="311380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381000" y="1028700"/>
            <a:ext cx="11734800" cy="9848850"/>
          </a:xfrm>
        </p:spPr>
        <p:txBody>
          <a:bodyPr/>
          <a:lstStyle/>
          <a:p>
            <a:pPr algn="l"/>
            <a:br>
              <a:rPr lang="es-MX" b="0" i="0" dirty="0">
                <a:solidFill>
                  <a:srgbClr val="374151"/>
                </a:solidFill>
                <a:effectLst/>
                <a:latin typeface="Söhne"/>
              </a:rPr>
            </a:br>
            <a:r>
              <a:rPr lang="es-MX" b="1" i="0" dirty="0">
                <a:solidFill>
                  <a:schemeClr val="tx1"/>
                </a:solidFill>
                <a:effectLst/>
                <a:latin typeface="Söhne"/>
              </a:rPr>
              <a:t>ASP.NET MVC:</a:t>
            </a:r>
            <a:br>
              <a:rPr lang="es-MX" b="1" i="0" dirty="0">
                <a:solidFill>
                  <a:schemeClr val="tx1"/>
                </a:solidFill>
                <a:effectLst/>
                <a:latin typeface="Söhne"/>
              </a:rPr>
            </a:br>
            <a:r>
              <a:rPr lang="es-MX" b="1" i="0" dirty="0">
                <a:solidFill>
                  <a:schemeClr val="tx1"/>
                </a:solidFill>
                <a:effectLst/>
                <a:latin typeface="Söhne"/>
              </a:rPr>
              <a:t>Descripción:</a:t>
            </a:r>
            <a:br>
              <a:rPr lang="es-MX" b="0" i="0" dirty="0">
                <a:solidFill>
                  <a:schemeClr val="tx1"/>
                </a:solidFill>
                <a:effectLst/>
                <a:latin typeface="Söhne"/>
              </a:rPr>
            </a:br>
            <a:r>
              <a:rPr lang="es-MX" b="0" i="0" dirty="0">
                <a:solidFill>
                  <a:schemeClr val="tx1"/>
                </a:solidFill>
                <a:effectLst/>
                <a:latin typeface="Söhne"/>
              </a:rPr>
              <a:t>ASP.NET MVC es un </a:t>
            </a:r>
            <a:r>
              <a:rPr lang="es-MX" b="0" i="0" dirty="0" err="1">
                <a:solidFill>
                  <a:schemeClr val="tx1"/>
                </a:solidFill>
                <a:effectLst/>
                <a:latin typeface="Söhne"/>
              </a:rPr>
              <a:t>framework</a:t>
            </a:r>
            <a:r>
              <a:rPr lang="es-MX" b="0" i="0" dirty="0">
                <a:solidFill>
                  <a:schemeClr val="tx1"/>
                </a:solidFill>
                <a:effectLst/>
                <a:latin typeface="Söhne"/>
              </a:rPr>
              <a:t> de desarrollo web de Microsoft que sigue el patrón MVC. Permite la construcción de aplicaciones web escalables y mantenibles.</a:t>
            </a:r>
            <a:br>
              <a:rPr lang="es-MX" b="0" i="0" dirty="0">
                <a:solidFill>
                  <a:schemeClr val="tx1"/>
                </a:solidFill>
                <a:effectLst/>
                <a:latin typeface="Söhne"/>
              </a:rPr>
            </a:br>
            <a:r>
              <a:rPr lang="es-MX" b="1" i="0" dirty="0">
                <a:solidFill>
                  <a:schemeClr val="tx1"/>
                </a:solidFill>
                <a:effectLst/>
                <a:latin typeface="Söhne"/>
              </a:rPr>
              <a:t>Características:</a:t>
            </a:r>
            <a:br>
              <a:rPr lang="es-MX" b="0" i="0" dirty="0">
                <a:solidFill>
                  <a:schemeClr val="tx1"/>
                </a:solidFill>
                <a:effectLst/>
                <a:latin typeface="Söhne"/>
              </a:rPr>
            </a:br>
            <a:r>
              <a:rPr lang="es-MX" b="0" i="0" dirty="0">
                <a:solidFill>
                  <a:schemeClr val="tx1"/>
                </a:solidFill>
                <a:effectLst/>
                <a:latin typeface="Söhne"/>
              </a:rPr>
              <a:t>Separación clara de la lógica de presentación, lógica de aplicación y lógica de datos.</a:t>
            </a:r>
            <a:br>
              <a:rPr lang="es-MX" b="0" i="0" dirty="0">
                <a:solidFill>
                  <a:schemeClr val="tx1"/>
                </a:solidFill>
                <a:effectLst/>
                <a:latin typeface="Söhne"/>
              </a:rPr>
            </a:br>
            <a:r>
              <a:rPr lang="es-MX" b="0" i="0" dirty="0">
                <a:solidFill>
                  <a:schemeClr val="tx1"/>
                </a:solidFill>
                <a:effectLst/>
                <a:latin typeface="Söhne"/>
              </a:rPr>
              <a:t>Uso de </a:t>
            </a:r>
            <a:r>
              <a:rPr lang="es-MX" b="0" i="0" dirty="0" err="1">
                <a:solidFill>
                  <a:schemeClr val="tx1"/>
                </a:solidFill>
                <a:effectLst/>
                <a:latin typeface="Söhne"/>
              </a:rPr>
              <a:t>Razor</a:t>
            </a:r>
            <a:r>
              <a:rPr lang="es-MX" b="0" i="0" dirty="0">
                <a:solidFill>
                  <a:schemeClr val="tx1"/>
                </a:solidFill>
                <a:effectLst/>
                <a:latin typeface="Söhne"/>
              </a:rPr>
              <a:t> como motor de vistas.</a:t>
            </a:r>
            <a:br>
              <a:rPr lang="es-MX" b="0" i="0" dirty="0">
                <a:solidFill>
                  <a:schemeClr val="tx1"/>
                </a:solidFill>
                <a:effectLst/>
                <a:latin typeface="Söhne"/>
              </a:rPr>
            </a:br>
            <a:r>
              <a:rPr lang="es-MX" b="0" i="0" dirty="0">
                <a:solidFill>
                  <a:schemeClr val="tx1"/>
                </a:solidFill>
                <a:effectLst/>
                <a:latin typeface="Söhne"/>
              </a:rPr>
              <a:t>Integración con Visual Studio para desarrollo y herramientas de depuración.</a:t>
            </a:r>
            <a:br>
              <a:rPr lang="es-MX" b="0" i="0" dirty="0">
                <a:solidFill>
                  <a:schemeClr val="tx1"/>
                </a:solidFill>
                <a:effectLst/>
                <a:latin typeface="Söhne"/>
              </a:rPr>
            </a:br>
            <a:r>
              <a:rPr lang="es-MX" b="1" i="0" dirty="0">
                <a:solidFill>
                  <a:schemeClr val="tx1"/>
                </a:solidFill>
                <a:effectLst/>
                <a:latin typeface="Söhne"/>
              </a:rPr>
              <a:t>Enlace:</a:t>
            </a:r>
            <a:r>
              <a:rPr lang="es-MX" b="0" i="0" dirty="0">
                <a:solidFill>
                  <a:schemeClr val="tx1"/>
                </a:solidFill>
                <a:effectLst/>
                <a:latin typeface="Söhne"/>
              </a:rPr>
              <a:t> </a:t>
            </a:r>
            <a:r>
              <a:rPr lang="es-MX" b="0" i="0" u="none" strike="noStrike" dirty="0">
                <a:solidFill>
                  <a:schemeClr val="tx1"/>
                </a:solidFill>
                <a:effectLst/>
                <a:latin typeface="Söhne"/>
                <a:hlinkClick r:id="rId3">
                  <a:extLst>
                    <a:ext uri="{A12FA001-AC4F-418D-AE19-62706E023703}">
                      <ahyp:hlinkClr xmlns:ahyp="http://schemas.microsoft.com/office/drawing/2018/hyperlinkcolor" val="tx"/>
                    </a:ext>
                  </a:extLst>
                </a:hlinkClick>
              </a:rPr>
              <a:t>ASP.NET MVC</a:t>
            </a:r>
            <a:br>
              <a:rPr lang="es-MX" b="0" i="0" dirty="0">
                <a:solidFill>
                  <a:srgbClr val="374151"/>
                </a:solidFill>
                <a:effectLst/>
                <a:latin typeface="Söhne"/>
              </a:rPr>
            </a:br>
            <a:br>
              <a:rPr lang="es-MX" b="0" i="0" dirty="0">
                <a:solidFill>
                  <a:srgbClr val="374151"/>
                </a:solidFill>
                <a:effectLst/>
                <a:latin typeface="Söhne"/>
              </a:rPr>
            </a:br>
            <a:endParaRPr lang="es-MX" dirty="0"/>
          </a:p>
        </p:txBody>
      </p:sp>
      <p:sp>
        <p:nvSpPr>
          <p:cNvPr id="5" name="CuadroTexto 4">
            <a:extLst>
              <a:ext uri="{FF2B5EF4-FFF2-40B4-BE49-F238E27FC236}">
                <a16:creationId xmlns:a16="http://schemas.microsoft.com/office/drawing/2014/main" id="{24E4FB12-C01B-A263-B202-C152D32CFB99}"/>
              </a:ext>
            </a:extLst>
          </p:cNvPr>
          <p:cNvSpPr txBox="1"/>
          <p:nvPr/>
        </p:nvSpPr>
        <p:spPr>
          <a:xfrm>
            <a:off x="1143000" y="0"/>
            <a:ext cx="8305800" cy="769441"/>
          </a:xfrm>
          <a:prstGeom prst="rect">
            <a:avLst/>
          </a:prstGeom>
          <a:noFill/>
        </p:spPr>
        <p:txBody>
          <a:bodyPr wrap="square" rtlCol="0">
            <a:spAutoFit/>
          </a:bodyPr>
          <a:lstStyle/>
          <a:p>
            <a:r>
              <a:rPr lang="es-MX" sz="4400" dirty="0">
                <a:latin typeface="Verdana" panose="020B0604030504040204" pitchFamily="34" charset="0"/>
                <a:ea typeface="Verdana" panose="020B0604030504040204" pitchFamily="34" charset="0"/>
              </a:rPr>
              <a:t>H</a:t>
            </a:r>
            <a:r>
              <a:rPr lang="es-MX" sz="4400" b="0" i="0" dirty="0">
                <a:effectLst/>
                <a:latin typeface="Verdana" panose="020B0604030504040204" pitchFamily="34" charset="0"/>
                <a:ea typeface="Verdana" panose="020B0604030504040204" pitchFamily="34" charset="0"/>
              </a:rPr>
              <a:t>erramientas y </a:t>
            </a:r>
            <a:r>
              <a:rPr lang="es-MX" sz="4400" dirty="0" err="1">
                <a:latin typeface="Verdana" panose="020B0604030504040204" pitchFamily="34" charset="0"/>
                <a:ea typeface="Verdana" panose="020B0604030504040204" pitchFamily="34" charset="0"/>
              </a:rPr>
              <a:t>F</a:t>
            </a:r>
            <a:r>
              <a:rPr lang="es-MX" sz="4400" b="0" i="0" dirty="0" err="1">
                <a:effectLst/>
                <a:latin typeface="Verdana" panose="020B0604030504040204" pitchFamily="34" charset="0"/>
                <a:ea typeface="Verdana" panose="020B0604030504040204" pitchFamily="34" charset="0"/>
              </a:rPr>
              <a:t>rameworks</a:t>
            </a:r>
            <a:r>
              <a:rPr lang="es-MX" sz="4400" b="0" i="0" dirty="0">
                <a:effectLst/>
                <a:latin typeface="Verdana" panose="020B0604030504040204" pitchFamily="34" charset="0"/>
                <a:ea typeface="Verdana" panose="020B0604030504040204" pitchFamily="34" charset="0"/>
              </a:rPr>
              <a:t> </a:t>
            </a:r>
            <a:endParaRPr lang="es-MX"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27829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381000" y="1028700"/>
            <a:ext cx="11734800" cy="9233297"/>
          </a:xfrm>
        </p:spPr>
        <p:txBody>
          <a:bodyPr/>
          <a:lstStyle/>
          <a:p>
            <a:pPr algn="l"/>
            <a:br>
              <a:rPr lang="es-MX" b="0" i="0" dirty="0">
                <a:solidFill>
                  <a:schemeClr val="tx1"/>
                </a:solidFill>
                <a:effectLst/>
                <a:latin typeface="Söhne"/>
              </a:rPr>
            </a:br>
            <a:r>
              <a:rPr lang="es-MX" b="1" i="0" dirty="0">
                <a:solidFill>
                  <a:schemeClr val="tx1"/>
                </a:solidFill>
                <a:effectLst/>
                <a:latin typeface="Söhne"/>
              </a:rPr>
              <a:t>ASP.NET Core MVC:</a:t>
            </a:r>
            <a:br>
              <a:rPr lang="es-MX" b="1" i="0" dirty="0">
                <a:solidFill>
                  <a:schemeClr val="tx1"/>
                </a:solidFill>
                <a:effectLst/>
                <a:latin typeface="Söhne"/>
              </a:rPr>
            </a:br>
            <a:r>
              <a:rPr lang="es-MX" b="1" i="0" dirty="0">
                <a:solidFill>
                  <a:schemeClr val="tx1"/>
                </a:solidFill>
                <a:effectLst/>
                <a:latin typeface="Söhne"/>
              </a:rPr>
              <a:t>Descripción:</a:t>
            </a:r>
            <a:br>
              <a:rPr lang="es-MX" b="0" i="0" dirty="0">
                <a:solidFill>
                  <a:schemeClr val="tx1"/>
                </a:solidFill>
                <a:effectLst/>
                <a:latin typeface="Söhne"/>
              </a:rPr>
            </a:br>
            <a:r>
              <a:rPr lang="es-MX" b="0" i="0" dirty="0">
                <a:solidFill>
                  <a:schemeClr val="tx1"/>
                </a:solidFill>
                <a:effectLst/>
                <a:latin typeface="Söhne"/>
              </a:rPr>
              <a:t>ASP.NET Core MVC es la evolución de ASP.NET MVC, diseñado para ser multiplataforma y modular. Puede ejecutarse en Windows, Linux y macOS.</a:t>
            </a:r>
            <a:br>
              <a:rPr lang="es-MX" b="0" i="0" dirty="0">
                <a:solidFill>
                  <a:schemeClr val="tx1"/>
                </a:solidFill>
                <a:effectLst/>
                <a:latin typeface="Söhne"/>
              </a:rPr>
            </a:br>
            <a:r>
              <a:rPr lang="es-MX" b="1" i="0" dirty="0">
                <a:solidFill>
                  <a:schemeClr val="tx1"/>
                </a:solidFill>
                <a:effectLst/>
                <a:latin typeface="Söhne"/>
              </a:rPr>
              <a:t>Características:</a:t>
            </a:r>
            <a:br>
              <a:rPr lang="es-MX" b="0" i="0" dirty="0">
                <a:solidFill>
                  <a:schemeClr val="tx1"/>
                </a:solidFill>
                <a:effectLst/>
                <a:latin typeface="Söhne"/>
              </a:rPr>
            </a:br>
            <a:r>
              <a:rPr lang="es-MX" b="0" i="0" dirty="0">
                <a:solidFill>
                  <a:schemeClr val="tx1"/>
                </a:solidFill>
                <a:effectLst/>
                <a:latin typeface="Söhne"/>
              </a:rPr>
              <a:t>Soporte para desarrollo de aplicaciones web y API.</a:t>
            </a:r>
            <a:br>
              <a:rPr lang="es-MX" b="0" i="0" dirty="0">
                <a:solidFill>
                  <a:schemeClr val="tx1"/>
                </a:solidFill>
                <a:effectLst/>
                <a:latin typeface="Söhne"/>
              </a:rPr>
            </a:br>
            <a:r>
              <a:rPr lang="es-MX" b="0" i="0" dirty="0">
                <a:solidFill>
                  <a:schemeClr val="tx1"/>
                </a:solidFill>
                <a:effectLst/>
                <a:latin typeface="Söhne"/>
              </a:rPr>
              <a:t>Diseño modular y extensible.</a:t>
            </a:r>
            <a:br>
              <a:rPr lang="es-MX" b="0" i="0" dirty="0">
                <a:solidFill>
                  <a:schemeClr val="tx1"/>
                </a:solidFill>
                <a:effectLst/>
                <a:latin typeface="Söhne"/>
              </a:rPr>
            </a:br>
            <a:r>
              <a:rPr lang="es-MX" b="0" i="0" dirty="0">
                <a:solidFill>
                  <a:schemeClr val="tx1"/>
                </a:solidFill>
                <a:effectLst/>
                <a:latin typeface="Söhne"/>
              </a:rPr>
              <a:t>Integración con tecnologías modernas como </a:t>
            </a:r>
            <a:r>
              <a:rPr lang="es-MX" b="0" i="0" dirty="0" err="1">
                <a:solidFill>
                  <a:schemeClr val="tx1"/>
                </a:solidFill>
                <a:effectLst/>
                <a:latin typeface="Söhne"/>
              </a:rPr>
              <a:t>Entity</a:t>
            </a:r>
            <a:r>
              <a:rPr lang="es-MX" b="0" i="0" dirty="0">
                <a:solidFill>
                  <a:schemeClr val="tx1"/>
                </a:solidFill>
                <a:effectLst/>
                <a:latin typeface="Söhne"/>
              </a:rPr>
              <a:t> Framework Core y </a:t>
            </a:r>
            <a:r>
              <a:rPr lang="es-MX" b="0" i="0" dirty="0" err="1">
                <a:solidFill>
                  <a:schemeClr val="tx1"/>
                </a:solidFill>
                <a:effectLst/>
                <a:latin typeface="Söhne"/>
              </a:rPr>
              <a:t>SignalR</a:t>
            </a:r>
            <a:r>
              <a:rPr lang="es-MX" b="0" i="0" dirty="0">
                <a:solidFill>
                  <a:schemeClr val="tx1"/>
                </a:solidFill>
                <a:effectLst/>
                <a:latin typeface="Söhne"/>
              </a:rPr>
              <a:t>.</a:t>
            </a:r>
            <a:br>
              <a:rPr lang="es-MX" b="0" i="0" dirty="0">
                <a:solidFill>
                  <a:schemeClr val="tx1"/>
                </a:solidFill>
                <a:effectLst/>
                <a:latin typeface="Söhne"/>
              </a:rPr>
            </a:br>
            <a:r>
              <a:rPr lang="es-MX" b="1" i="0" dirty="0">
                <a:solidFill>
                  <a:schemeClr val="tx1"/>
                </a:solidFill>
                <a:effectLst/>
                <a:latin typeface="Söhne"/>
              </a:rPr>
              <a:t>Enlace:</a:t>
            </a:r>
            <a:r>
              <a:rPr lang="es-MX" b="0" i="0" dirty="0">
                <a:solidFill>
                  <a:schemeClr val="tx1"/>
                </a:solidFill>
                <a:effectLst/>
                <a:latin typeface="Söhne"/>
              </a:rPr>
              <a:t> </a:t>
            </a:r>
            <a:r>
              <a:rPr lang="es-MX" b="0" i="0" u="none" strike="noStrike" dirty="0">
                <a:solidFill>
                  <a:schemeClr val="tx1"/>
                </a:solidFill>
                <a:effectLst/>
                <a:latin typeface="Söhne"/>
                <a:hlinkClick r:id="rId3">
                  <a:extLst>
                    <a:ext uri="{A12FA001-AC4F-418D-AE19-62706E023703}">
                      <ahyp:hlinkClr xmlns:ahyp="http://schemas.microsoft.com/office/drawing/2018/hyperlinkcolor" val="tx"/>
                    </a:ext>
                  </a:extLst>
                </a:hlinkClick>
              </a:rPr>
              <a:t>ASP.NET Core MVC</a:t>
            </a: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endParaRPr lang="es-MX" dirty="0"/>
          </a:p>
        </p:txBody>
      </p:sp>
      <p:sp>
        <p:nvSpPr>
          <p:cNvPr id="5" name="CuadroTexto 4">
            <a:extLst>
              <a:ext uri="{FF2B5EF4-FFF2-40B4-BE49-F238E27FC236}">
                <a16:creationId xmlns:a16="http://schemas.microsoft.com/office/drawing/2014/main" id="{24E4FB12-C01B-A263-B202-C152D32CFB99}"/>
              </a:ext>
            </a:extLst>
          </p:cNvPr>
          <p:cNvSpPr txBox="1"/>
          <p:nvPr/>
        </p:nvSpPr>
        <p:spPr>
          <a:xfrm>
            <a:off x="1143000" y="0"/>
            <a:ext cx="8305800" cy="769441"/>
          </a:xfrm>
          <a:prstGeom prst="rect">
            <a:avLst/>
          </a:prstGeom>
          <a:noFill/>
        </p:spPr>
        <p:txBody>
          <a:bodyPr wrap="square" rtlCol="0">
            <a:spAutoFit/>
          </a:bodyPr>
          <a:lstStyle/>
          <a:p>
            <a:r>
              <a:rPr lang="es-MX" sz="4400" dirty="0">
                <a:latin typeface="Verdana" panose="020B0604030504040204" pitchFamily="34" charset="0"/>
                <a:ea typeface="Verdana" panose="020B0604030504040204" pitchFamily="34" charset="0"/>
              </a:rPr>
              <a:t>H</a:t>
            </a:r>
            <a:r>
              <a:rPr lang="es-MX" sz="4400" b="0" i="0" dirty="0">
                <a:effectLst/>
                <a:latin typeface="Verdana" panose="020B0604030504040204" pitchFamily="34" charset="0"/>
                <a:ea typeface="Verdana" panose="020B0604030504040204" pitchFamily="34" charset="0"/>
              </a:rPr>
              <a:t>erramientas y </a:t>
            </a:r>
            <a:r>
              <a:rPr lang="es-MX" sz="4400" dirty="0" err="1">
                <a:latin typeface="Verdana" panose="020B0604030504040204" pitchFamily="34" charset="0"/>
                <a:ea typeface="Verdana" panose="020B0604030504040204" pitchFamily="34" charset="0"/>
              </a:rPr>
              <a:t>F</a:t>
            </a:r>
            <a:r>
              <a:rPr lang="es-MX" sz="4400" b="0" i="0" dirty="0" err="1">
                <a:effectLst/>
                <a:latin typeface="Verdana" panose="020B0604030504040204" pitchFamily="34" charset="0"/>
                <a:ea typeface="Verdana" panose="020B0604030504040204" pitchFamily="34" charset="0"/>
              </a:rPr>
              <a:t>rameworks</a:t>
            </a:r>
            <a:r>
              <a:rPr lang="es-MX" sz="4400" b="0" i="0" dirty="0">
                <a:effectLst/>
                <a:latin typeface="Verdana" panose="020B0604030504040204" pitchFamily="34" charset="0"/>
                <a:ea typeface="Verdana" panose="020B0604030504040204" pitchFamily="34" charset="0"/>
              </a:rPr>
              <a:t> </a:t>
            </a:r>
            <a:endParaRPr lang="es-MX"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81273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8562E-5D64-410F-4E98-14A2F6A52045}"/>
              </a:ext>
            </a:extLst>
          </p:cNvPr>
          <p:cNvSpPr>
            <a:spLocks noGrp="1"/>
          </p:cNvSpPr>
          <p:nvPr>
            <p:ph type="title"/>
          </p:nvPr>
        </p:nvSpPr>
        <p:spPr>
          <a:xfrm>
            <a:off x="-1323083" y="241095"/>
            <a:ext cx="17868651" cy="923330"/>
          </a:xfrm>
        </p:spPr>
        <p:txBody>
          <a:bodyPr/>
          <a:lstStyle/>
          <a:p>
            <a:pPr algn="ctr"/>
            <a:r>
              <a:rPr lang="es-MX" sz="6000" dirty="0">
                <a:solidFill>
                  <a:schemeClr val="bg1"/>
                </a:solidFill>
                <a:latin typeface="Söhne"/>
              </a:rPr>
              <a:t>E</a:t>
            </a:r>
            <a:r>
              <a:rPr lang="es-MX" sz="6000" b="0" i="0" dirty="0">
                <a:solidFill>
                  <a:schemeClr val="bg1"/>
                </a:solidFill>
                <a:effectLst/>
                <a:latin typeface="Söhne"/>
              </a:rPr>
              <a:t>volución de la arquitectura de software</a:t>
            </a:r>
            <a:endParaRPr lang="es-MX" sz="6000" dirty="0">
              <a:solidFill>
                <a:schemeClr val="bg1"/>
              </a:solidFill>
            </a:endParaRPr>
          </a:p>
        </p:txBody>
      </p:sp>
      <p:sp>
        <p:nvSpPr>
          <p:cNvPr id="3" name="Marcador de texto 2">
            <a:extLst>
              <a:ext uri="{FF2B5EF4-FFF2-40B4-BE49-F238E27FC236}">
                <a16:creationId xmlns:a16="http://schemas.microsoft.com/office/drawing/2014/main" id="{96EB5798-A3D4-74F0-AD4D-224FC9C3651C}"/>
              </a:ext>
            </a:extLst>
          </p:cNvPr>
          <p:cNvSpPr>
            <a:spLocks noGrp="1"/>
          </p:cNvSpPr>
          <p:nvPr>
            <p:ph type="body" idx="1"/>
          </p:nvPr>
        </p:nvSpPr>
        <p:spPr>
          <a:xfrm>
            <a:off x="771479" y="1943100"/>
            <a:ext cx="16745039" cy="7794441"/>
          </a:xfrm>
        </p:spPr>
        <p:txBody>
          <a:bodyPr/>
          <a:lstStyle/>
          <a:p>
            <a:pPr algn="l">
              <a:buFont typeface="+mj-lt"/>
              <a:buAutoNum type="arabicPeriod"/>
            </a:pPr>
            <a:r>
              <a:rPr lang="es-MX" sz="5400" b="1" i="0" dirty="0">
                <a:effectLst/>
                <a:latin typeface="Söhne"/>
              </a:rPr>
              <a:t>Década de 1960: Monolitos:</a:t>
            </a:r>
            <a:endParaRPr lang="es-MX" sz="5400" b="0" i="0" dirty="0">
              <a:effectLst/>
              <a:latin typeface="Söhne"/>
            </a:endParaRPr>
          </a:p>
          <a:p>
            <a:pPr marL="742950" lvl="1" indent="-285750" algn="l">
              <a:buFont typeface="+mj-lt"/>
              <a:buAutoNum type="arabicPeriod"/>
            </a:pPr>
            <a:r>
              <a:rPr lang="es-MX" sz="3200" b="0" i="0" dirty="0">
                <a:solidFill>
                  <a:schemeClr val="bg1"/>
                </a:solidFill>
                <a:effectLst/>
                <a:latin typeface="Söhne"/>
              </a:rPr>
              <a:t>En los primeros días de la informática, los sistemas eran monolíticos, lo que significa que todo el software se construía como una sola unidad. Los programas eran ejecutados en una única máquina y no se dividían en componentes separados.</a:t>
            </a:r>
          </a:p>
          <a:p>
            <a:pPr algn="l">
              <a:buFont typeface="+mj-lt"/>
              <a:buAutoNum type="arabicPeriod"/>
            </a:pPr>
            <a:r>
              <a:rPr lang="es-MX" sz="5400" b="1" i="0" dirty="0">
                <a:effectLst/>
                <a:latin typeface="Söhne"/>
              </a:rPr>
              <a:t>Década de 1970: Desarrollo Estructurado: (módulos)</a:t>
            </a:r>
            <a:endParaRPr lang="es-MX" sz="5400" b="0" i="0" dirty="0">
              <a:effectLst/>
              <a:latin typeface="Söhne"/>
            </a:endParaRPr>
          </a:p>
          <a:p>
            <a:pPr marL="742950" lvl="1" indent="-285750" algn="l">
              <a:buFont typeface="+mj-lt"/>
              <a:buAutoNum type="arabicPeriod"/>
            </a:pPr>
            <a:r>
              <a:rPr lang="es-MX" sz="3200" b="0" i="0" dirty="0">
                <a:solidFill>
                  <a:schemeClr val="bg1"/>
                </a:solidFill>
                <a:effectLst/>
                <a:latin typeface="Söhne"/>
              </a:rPr>
              <a:t>Con el crecimiento de la complejidad de los sistemas, surgió la necesidad de estructurar el software de una manera más organizada. El desarrollo estructurado introdujo conceptos como la modularidad y la división de programas en módulos independientes.</a:t>
            </a:r>
          </a:p>
          <a:p>
            <a:pPr algn="l">
              <a:buFont typeface="+mj-lt"/>
              <a:buAutoNum type="arabicPeriod"/>
            </a:pPr>
            <a:r>
              <a:rPr lang="es-MX" sz="5400" b="1" i="0" dirty="0">
                <a:effectLst/>
                <a:latin typeface="Söhne"/>
              </a:rPr>
              <a:t>Década de 1980: Orientación a Objetos:</a:t>
            </a:r>
            <a:endParaRPr lang="es-MX" sz="5400" b="0" i="0" dirty="0">
              <a:effectLst/>
              <a:latin typeface="Söhne"/>
            </a:endParaRPr>
          </a:p>
          <a:p>
            <a:pPr marL="742950" lvl="1" indent="-285750" algn="l">
              <a:buFont typeface="+mj-lt"/>
              <a:buAutoNum type="arabicPeriod"/>
            </a:pPr>
            <a:r>
              <a:rPr lang="es-MX" sz="3200" b="0" i="0" dirty="0">
                <a:solidFill>
                  <a:schemeClr val="bg1"/>
                </a:solidFill>
                <a:effectLst/>
                <a:latin typeface="Söhne"/>
              </a:rPr>
              <a:t>La programación orientada a objetos (OOP) ganó popularidad. Se introdujeron conceptos como encapsulamiento, herencia y polimorfismo, que permiten la construcción de software más flexible y reutilizable.</a:t>
            </a:r>
          </a:p>
          <a:p>
            <a:endParaRPr lang="es-MX" dirty="0"/>
          </a:p>
        </p:txBody>
      </p:sp>
      <p:grpSp>
        <p:nvGrpSpPr>
          <p:cNvPr id="4" name="object 2">
            <a:extLst>
              <a:ext uri="{FF2B5EF4-FFF2-40B4-BE49-F238E27FC236}">
                <a16:creationId xmlns:a16="http://schemas.microsoft.com/office/drawing/2014/main" id="{A660BC05-9415-3D5C-26A5-A33006F18123}"/>
              </a:ext>
            </a:extLst>
          </p:cNvPr>
          <p:cNvGrpSpPr/>
          <p:nvPr/>
        </p:nvGrpSpPr>
        <p:grpSpPr>
          <a:xfrm>
            <a:off x="13519584" y="-8955"/>
            <a:ext cx="4801870" cy="2906395"/>
            <a:chOff x="13486539" y="1"/>
            <a:chExt cx="4801870" cy="2906395"/>
          </a:xfrm>
        </p:grpSpPr>
        <p:sp>
          <p:nvSpPr>
            <p:cNvPr id="5" name="object 3">
              <a:extLst>
                <a:ext uri="{FF2B5EF4-FFF2-40B4-BE49-F238E27FC236}">
                  <a16:creationId xmlns:a16="http://schemas.microsoft.com/office/drawing/2014/main" id="{0CA5214E-6D4E-CC9C-A805-1395D0B33DDE}"/>
                </a:ext>
              </a:extLst>
            </p:cNvPr>
            <p:cNvSpPr/>
            <p:nvPr/>
          </p:nvSpPr>
          <p:spPr>
            <a:xfrm>
              <a:off x="14596139" y="1"/>
              <a:ext cx="3691890" cy="2905760"/>
            </a:xfrm>
            <a:custGeom>
              <a:avLst/>
              <a:gdLst/>
              <a:ahLst/>
              <a:cxnLst/>
              <a:rect l="l" t="t" r="r" b="b"/>
              <a:pathLst>
                <a:path w="3691890" h="2905760">
                  <a:moveTo>
                    <a:pt x="3691859" y="2118727"/>
                  </a:moveTo>
                  <a:lnTo>
                    <a:pt x="2905293" y="2905293"/>
                  </a:lnTo>
                  <a:lnTo>
                    <a:pt x="0" y="0"/>
                  </a:lnTo>
                  <a:lnTo>
                    <a:pt x="3691859" y="0"/>
                  </a:lnTo>
                  <a:lnTo>
                    <a:pt x="3691859" y="2118727"/>
                  </a:lnTo>
                  <a:close/>
                </a:path>
              </a:pathLst>
            </a:custGeom>
            <a:solidFill>
              <a:srgbClr val="97BCC7"/>
            </a:solidFill>
          </p:spPr>
          <p:txBody>
            <a:bodyPr wrap="square" lIns="0" tIns="0" rIns="0" bIns="0" rtlCol="0"/>
            <a:lstStyle/>
            <a:p>
              <a:endParaRPr/>
            </a:p>
          </p:txBody>
        </p:sp>
        <p:sp>
          <p:nvSpPr>
            <p:cNvPr id="6" name="object 4">
              <a:extLst>
                <a:ext uri="{FF2B5EF4-FFF2-40B4-BE49-F238E27FC236}">
                  <a16:creationId xmlns:a16="http://schemas.microsoft.com/office/drawing/2014/main" id="{F38956F5-4C73-CB5B-77C3-4FCE85A6BB43}"/>
                </a:ext>
              </a:extLst>
            </p:cNvPr>
            <p:cNvSpPr/>
            <p:nvPr/>
          </p:nvSpPr>
          <p:spPr>
            <a:xfrm>
              <a:off x="13486539" y="1"/>
              <a:ext cx="2947035" cy="2906395"/>
            </a:xfrm>
            <a:custGeom>
              <a:avLst/>
              <a:gdLst/>
              <a:ahLst/>
              <a:cxnLst/>
              <a:rect l="l" t="t" r="r" b="b"/>
              <a:pathLst>
                <a:path w="2947034" h="2906395">
                  <a:moveTo>
                    <a:pt x="2946686" y="2865865"/>
                  </a:moveTo>
                  <a:lnTo>
                    <a:pt x="2906275" y="2906275"/>
                  </a:lnTo>
                  <a:lnTo>
                    <a:pt x="0" y="0"/>
                  </a:lnTo>
                  <a:lnTo>
                    <a:pt x="80821" y="0"/>
                  </a:lnTo>
                  <a:lnTo>
                    <a:pt x="2946686" y="2865865"/>
                  </a:lnTo>
                  <a:close/>
                </a:path>
              </a:pathLst>
            </a:custGeom>
            <a:solidFill>
              <a:srgbClr val="F7FAFD"/>
            </a:solidFill>
          </p:spPr>
          <p:txBody>
            <a:bodyPr wrap="square" lIns="0" tIns="0" rIns="0" bIns="0" rtlCol="0"/>
            <a:lstStyle/>
            <a:p>
              <a:endParaRPr/>
            </a:p>
          </p:txBody>
        </p:sp>
      </p:grpSp>
      <p:pic>
        <p:nvPicPr>
          <p:cNvPr id="7" name="object 10">
            <a:extLst>
              <a:ext uri="{FF2B5EF4-FFF2-40B4-BE49-F238E27FC236}">
                <a16:creationId xmlns:a16="http://schemas.microsoft.com/office/drawing/2014/main" id="{30AE093E-CB20-6CCF-8694-C6544016526F}"/>
              </a:ext>
            </a:extLst>
          </p:cNvPr>
          <p:cNvPicPr/>
          <p:nvPr/>
        </p:nvPicPr>
        <p:blipFill>
          <a:blip r:embed="rId2" cstate="print"/>
          <a:stretch>
            <a:fillRect/>
          </a:stretch>
        </p:blipFill>
        <p:spPr>
          <a:xfrm>
            <a:off x="16577163" y="243211"/>
            <a:ext cx="1362074" cy="781049"/>
          </a:xfrm>
          <a:prstGeom prst="rect">
            <a:avLst/>
          </a:prstGeom>
        </p:spPr>
      </p:pic>
    </p:spTree>
    <p:extLst>
      <p:ext uri="{BB962C8B-B14F-4D97-AF65-F5344CB8AC3E}">
        <p14:creationId xmlns:p14="http://schemas.microsoft.com/office/powerpoint/2010/main" val="2521009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381000" y="1028700"/>
            <a:ext cx="11734800" cy="8991600"/>
          </a:xfrm>
        </p:spPr>
        <p:txBody>
          <a:bodyPr/>
          <a:lstStyle/>
          <a:p>
            <a:pPr algn="l"/>
            <a:br>
              <a:rPr lang="es-MX" b="0" i="0" dirty="0">
                <a:solidFill>
                  <a:schemeClr val="tx1"/>
                </a:solidFill>
                <a:effectLst/>
                <a:latin typeface="Söhne"/>
              </a:rPr>
            </a:br>
            <a:r>
              <a:rPr lang="es-MX" b="1" i="0" dirty="0" err="1">
                <a:solidFill>
                  <a:schemeClr val="tx1"/>
                </a:solidFill>
                <a:effectLst/>
                <a:latin typeface="Söhne"/>
              </a:rPr>
              <a:t>Entity</a:t>
            </a:r>
            <a:r>
              <a:rPr lang="es-MX" b="1" i="0" dirty="0">
                <a:solidFill>
                  <a:schemeClr val="tx1"/>
                </a:solidFill>
                <a:effectLst/>
                <a:latin typeface="Söhne"/>
              </a:rPr>
              <a:t> Framework (EF):</a:t>
            </a:r>
            <a:br>
              <a:rPr lang="es-MX" b="1" i="0" dirty="0">
                <a:solidFill>
                  <a:schemeClr val="tx1"/>
                </a:solidFill>
                <a:effectLst/>
                <a:latin typeface="Söhne"/>
              </a:rPr>
            </a:br>
            <a:r>
              <a:rPr lang="es-MX" b="1" i="0" dirty="0">
                <a:solidFill>
                  <a:schemeClr val="tx1"/>
                </a:solidFill>
                <a:effectLst/>
                <a:latin typeface="Söhne"/>
              </a:rPr>
              <a:t>Descripción:</a:t>
            </a:r>
            <a:br>
              <a:rPr lang="es-MX" i="0" dirty="0">
                <a:solidFill>
                  <a:schemeClr val="tx1"/>
                </a:solidFill>
                <a:effectLst/>
                <a:latin typeface="Söhne"/>
              </a:rPr>
            </a:br>
            <a:r>
              <a:rPr lang="es-MX" i="0" dirty="0" err="1">
                <a:solidFill>
                  <a:schemeClr val="tx1"/>
                </a:solidFill>
                <a:effectLst/>
                <a:latin typeface="Söhne"/>
              </a:rPr>
              <a:t>Entity</a:t>
            </a:r>
            <a:r>
              <a:rPr lang="es-MX" i="0" dirty="0">
                <a:solidFill>
                  <a:schemeClr val="tx1"/>
                </a:solidFill>
                <a:effectLst/>
                <a:latin typeface="Söhne"/>
              </a:rPr>
              <a:t> Framework es un ORM (</a:t>
            </a:r>
            <a:r>
              <a:rPr lang="es-MX" i="0" dirty="0" err="1">
                <a:solidFill>
                  <a:schemeClr val="tx1"/>
                </a:solidFill>
                <a:effectLst/>
                <a:latin typeface="Söhne"/>
              </a:rPr>
              <a:t>Object-Relational</a:t>
            </a:r>
            <a:r>
              <a:rPr lang="es-MX" i="0" dirty="0">
                <a:solidFill>
                  <a:schemeClr val="tx1"/>
                </a:solidFill>
                <a:effectLst/>
                <a:latin typeface="Söhne"/>
              </a:rPr>
              <a:t> </a:t>
            </a:r>
            <a:r>
              <a:rPr lang="es-MX" i="0" dirty="0" err="1">
                <a:solidFill>
                  <a:schemeClr val="tx1"/>
                </a:solidFill>
                <a:effectLst/>
                <a:latin typeface="Söhne"/>
              </a:rPr>
              <a:t>Mapper</a:t>
            </a:r>
            <a:r>
              <a:rPr lang="es-MX" i="0" dirty="0">
                <a:solidFill>
                  <a:schemeClr val="tx1"/>
                </a:solidFill>
                <a:effectLst/>
                <a:latin typeface="Söhne"/>
              </a:rPr>
              <a:t>) de Microsoft que simplifica el acceso a bases de datos relacionales desde aplicaciones .NET.</a:t>
            </a:r>
            <a:br>
              <a:rPr lang="es-MX" i="0" dirty="0">
                <a:solidFill>
                  <a:schemeClr val="tx1"/>
                </a:solidFill>
                <a:effectLst/>
                <a:latin typeface="Söhne"/>
              </a:rPr>
            </a:br>
            <a:r>
              <a:rPr lang="es-MX" b="1" i="0" dirty="0">
                <a:solidFill>
                  <a:schemeClr val="tx1"/>
                </a:solidFill>
                <a:effectLst/>
                <a:latin typeface="Söhne"/>
              </a:rPr>
              <a:t>Características:</a:t>
            </a:r>
            <a:br>
              <a:rPr lang="es-MX" i="0" dirty="0">
                <a:solidFill>
                  <a:schemeClr val="tx1"/>
                </a:solidFill>
                <a:effectLst/>
                <a:latin typeface="Söhne"/>
              </a:rPr>
            </a:br>
            <a:r>
              <a:rPr lang="es-MX" i="0" dirty="0">
                <a:solidFill>
                  <a:schemeClr val="tx1"/>
                </a:solidFill>
                <a:effectLst/>
                <a:latin typeface="Söhne"/>
              </a:rPr>
              <a:t>Mapeo objeto-relacional que facilita la manipulación de datos.</a:t>
            </a:r>
            <a:br>
              <a:rPr lang="es-MX" i="0" dirty="0">
                <a:solidFill>
                  <a:schemeClr val="tx1"/>
                </a:solidFill>
                <a:effectLst/>
                <a:latin typeface="Söhne"/>
              </a:rPr>
            </a:br>
            <a:r>
              <a:rPr lang="es-MX" i="0" dirty="0">
                <a:solidFill>
                  <a:schemeClr val="tx1"/>
                </a:solidFill>
                <a:effectLst/>
                <a:latin typeface="Söhne"/>
              </a:rPr>
              <a:t>Integración natural con ASP.NET MVC y ASP.NET Core MVC.</a:t>
            </a:r>
            <a:br>
              <a:rPr lang="es-MX" i="0" dirty="0">
                <a:solidFill>
                  <a:schemeClr val="tx1"/>
                </a:solidFill>
                <a:effectLst/>
                <a:latin typeface="Söhne"/>
              </a:rPr>
            </a:br>
            <a:r>
              <a:rPr lang="es-MX" i="0" dirty="0">
                <a:solidFill>
                  <a:schemeClr val="tx1"/>
                </a:solidFill>
                <a:effectLst/>
                <a:latin typeface="Söhne"/>
              </a:rPr>
              <a:t>Abstracción de la capa de datos que facilita el desarrollo centrado en el modelo.</a:t>
            </a:r>
            <a:br>
              <a:rPr lang="es-MX" i="0" dirty="0">
                <a:solidFill>
                  <a:schemeClr val="tx1"/>
                </a:solidFill>
                <a:effectLst/>
                <a:latin typeface="Söhne"/>
              </a:rPr>
            </a:br>
            <a:r>
              <a:rPr lang="es-MX" b="1" i="0" dirty="0">
                <a:solidFill>
                  <a:schemeClr val="tx1"/>
                </a:solidFill>
                <a:effectLst/>
                <a:latin typeface="Söhne"/>
              </a:rPr>
              <a:t>Enlace:</a:t>
            </a:r>
            <a:r>
              <a:rPr lang="es-MX" i="0" dirty="0">
                <a:solidFill>
                  <a:schemeClr val="tx1"/>
                </a:solidFill>
                <a:effectLst/>
                <a:latin typeface="Söhne"/>
              </a:rPr>
              <a:t> </a:t>
            </a:r>
            <a:r>
              <a:rPr lang="es-MX" i="0" u="none" strike="noStrike" dirty="0" err="1">
                <a:solidFill>
                  <a:srgbClr val="0000FF"/>
                </a:solidFill>
                <a:effectLst/>
                <a:latin typeface="Söhne"/>
                <a:hlinkClick r:id="rId3">
                  <a:extLst>
                    <a:ext uri="{A12FA001-AC4F-418D-AE19-62706E023703}">
                      <ahyp:hlinkClr xmlns:ahyp="http://schemas.microsoft.com/office/drawing/2018/hyperlinkcolor" val="tx"/>
                    </a:ext>
                  </a:extLst>
                </a:hlinkClick>
              </a:rPr>
              <a:t>Entity</a:t>
            </a:r>
            <a:r>
              <a:rPr lang="es-MX" i="0" u="none" strike="noStrike" dirty="0">
                <a:solidFill>
                  <a:schemeClr val="tx1"/>
                </a:solidFill>
                <a:effectLst/>
                <a:latin typeface="Söhne"/>
                <a:hlinkClick r:id="rId3">
                  <a:extLst>
                    <a:ext uri="{A12FA001-AC4F-418D-AE19-62706E023703}">
                      <ahyp:hlinkClr xmlns:ahyp="http://schemas.microsoft.com/office/drawing/2018/hyperlinkcolor" val="tx"/>
                    </a:ext>
                  </a:extLst>
                </a:hlinkClick>
              </a:rPr>
              <a:t> Framework</a:t>
            </a: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endParaRPr lang="es-MX" dirty="0"/>
          </a:p>
        </p:txBody>
      </p:sp>
      <p:sp>
        <p:nvSpPr>
          <p:cNvPr id="5" name="CuadroTexto 4">
            <a:extLst>
              <a:ext uri="{FF2B5EF4-FFF2-40B4-BE49-F238E27FC236}">
                <a16:creationId xmlns:a16="http://schemas.microsoft.com/office/drawing/2014/main" id="{24E4FB12-C01B-A263-B202-C152D32CFB99}"/>
              </a:ext>
            </a:extLst>
          </p:cNvPr>
          <p:cNvSpPr txBox="1"/>
          <p:nvPr/>
        </p:nvSpPr>
        <p:spPr>
          <a:xfrm>
            <a:off x="1143000" y="0"/>
            <a:ext cx="8305800" cy="769441"/>
          </a:xfrm>
          <a:prstGeom prst="rect">
            <a:avLst/>
          </a:prstGeom>
          <a:noFill/>
        </p:spPr>
        <p:txBody>
          <a:bodyPr wrap="square" rtlCol="0">
            <a:spAutoFit/>
          </a:bodyPr>
          <a:lstStyle/>
          <a:p>
            <a:r>
              <a:rPr lang="es-MX" sz="4400" dirty="0">
                <a:latin typeface="Verdana" panose="020B0604030504040204" pitchFamily="34" charset="0"/>
                <a:ea typeface="Verdana" panose="020B0604030504040204" pitchFamily="34" charset="0"/>
              </a:rPr>
              <a:t>H</a:t>
            </a:r>
            <a:r>
              <a:rPr lang="es-MX" sz="4400" b="0" i="0" dirty="0">
                <a:effectLst/>
                <a:latin typeface="Verdana" panose="020B0604030504040204" pitchFamily="34" charset="0"/>
                <a:ea typeface="Verdana" panose="020B0604030504040204" pitchFamily="34" charset="0"/>
              </a:rPr>
              <a:t>erramientas y </a:t>
            </a:r>
            <a:r>
              <a:rPr lang="es-MX" sz="4400" dirty="0" err="1">
                <a:latin typeface="Verdana" panose="020B0604030504040204" pitchFamily="34" charset="0"/>
                <a:ea typeface="Verdana" panose="020B0604030504040204" pitchFamily="34" charset="0"/>
              </a:rPr>
              <a:t>F</a:t>
            </a:r>
            <a:r>
              <a:rPr lang="es-MX" sz="4400" b="0" i="0" dirty="0" err="1">
                <a:effectLst/>
                <a:latin typeface="Verdana" panose="020B0604030504040204" pitchFamily="34" charset="0"/>
                <a:ea typeface="Verdana" panose="020B0604030504040204" pitchFamily="34" charset="0"/>
              </a:rPr>
              <a:t>rameworks</a:t>
            </a:r>
            <a:r>
              <a:rPr lang="es-MX" sz="4400" b="0" i="0" dirty="0">
                <a:effectLst/>
                <a:latin typeface="Verdana" panose="020B0604030504040204" pitchFamily="34" charset="0"/>
                <a:ea typeface="Verdana" panose="020B0604030504040204" pitchFamily="34" charset="0"/>
              </a:rPr>
              <a:t> </a:t>
            </a:r>
            <a:endParaRPr lang="es-MX"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15716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381000" y="1028700"/>
            <a:ext cx="11734800" cy="11079956"/>
          </a:xfrm>
        </p:spPr>
        <p:txBody>
          <a:bodyPr/>
          <a:lstStyle/>
          <a:p>
            <a:pPr algn="l"/>
            <a:br>
              <a:rPr lang="es-MX" b="0" i="0" dirty="0">
                <a:solidFill>
                  <a:schemeClr val="tx1"/>
                </a:solidFill>
                <a:effectLst/>
                <a:latin typeface="Söhne"/>
              </a:rPr>
            </a:br>
            <a:r>
              <a:rPr lang="es-MX" b="1" i="0" dirty="0" err="1">
                <a:solidFill>
                  <a:schemeClr val="tx1"/>
                </a:solidFill>
                <a:effectLst/>
                <a:latin typeface="Söhne"/>
              </a:rPr>
              <a:t>Blazor</a:t>
            </a:r>
            <a:r>
              <a:rPr lang="es-MX" b="1" i="0" dirty="0">
                <a:solidFill>
                  <a:schemeClr val="tx1"/>
                </a:solidFill>
                <a:effectLst/>
                <a:latin typeface="Söhne"/>
              </a:rPr>
              <a:t>:</a:t>
            </a:r>
            <a:br>
              <a:rPr lang="es-MX" b="1" i="0" dirty="0">
                <a:solidFill>
                  <a:schemeClr val="tx1"/>
                </a:solidFill>
                <a:effectLst/>
                <a:latin typeface="Söhne"/>
              </a:rPr>
            </a:br>
            <a:r>
              <a:rPr lang="es-MX" b="1" i="0" dirty="0">
                <a:solidFill>
                  <a:schemeClr val="tx1"/>
                </a:solidFill>
                <a:effectLst/>
                <a:latin typeface="Söhne"/>
              </a:rPr>
              <a:t>Descripción:</a:t>
            </a:r>
            <a:br>
              <a:rPr lang="es-MX" b="0" i="0" dirty="0">
                <a:solidFill>
                  <a:schemeClr val="tx1"/>
                </a:solidFill>
                <a:effectLst/>
                <a:latin typeface="Söhne"/>
              </a:rPr>
            </a:br>
            <a:r>
              <a:rPr lang="es-MX" b="0" i="0" dirty="0" err="1">
                <a:solidFill>
                  <a:schemeClr val="tx1"/>
                </a:solidFill>
                <a:effectLst/>
                <a:latin typeface="Söhne"/>
              </a:rPr>
              <a:t>Blazor</a:t>
            </a:r>
            <a:r>
              <a:rPr lang="es-MX" b="0" i="0" dirty="0">
                <a:solidFill>
                  <a:schemeClr val="tx1"/>
                </a:solidFill>
                <a:effectLst/>
                <a:latin typeface="Söhne"/>
              </a:rPr>
              <a:t> es un </a:t>
            </a:r>
            <a:r>
              <a:rPr lang="es-MX" b="0" i="0" dirty="0" err="1">
                <a:solidFill>
                  <a:schemeClr val="tx1"/>
                </a:solidFill>
                <a:effectLst/>
                <a:latin typeface="Söhne"/>
              </a:rPr>
              <a:t>framework</a:t>
            </a:r>
            <a:r>
              <a:rPr lang="es-MX" b="0" i="0" dirty="0">
                <a:solidFill>
                  <a:schemeClr val="tx1"/>
                </a:solidFill>
                <a:effectLst/>
                <a:latin typeface="Söhne"/>
              </a:rPr>
              <a:t> de desarrollo web de Microsoft que permite la creación de aplicaciones web interactivas utilizando C# y .NET.</a:t>
            </a:r>
            <a:br>
              <a:rPr lang="es-MX" b="0" i="0" dirty="0">
                <a:solidFill>
                  <a:schemeClr val="tx1"/>
                </a:solidFill>
                <a:effectLst/>
                <a:latin typeface="Söhne"/>
              </a:rPr>
            </a:br>
            <a:r>
              <a:rPr lang="es-MX" b="1" i="0" dirty="0">
                <a:solidFill>
                  <a:schemeClr val="tx1"/>
                </a:solidFill>
                <a:effectLst/>
                <a:latin typeface="Söhne"/>
              </a:rPr>
              <a:t>Características:</a:t>
            </a:r>
            <a:br>
              <a:rPr lang="es-MX" b="0" i="0" dirty="0">
                <a:solidFill>
                  <a:schemeClr val="tx1"/>
                </a:solidFill>
                <a:effectLst/>
                <a:latin typeface="Söhne"/>
              </a:rPr>
            </a:br>
            <a:r>
              <a:rPr lang="es-MX" b="0" i="0" dirty="0">
                <a:solidFill>
                  <a:schemeClr val="tx1"/>
                </a:solidFill>
                <a:effectLst/>
                <a:latin typeface="Söhne"/>
              </a:rPr>
              <a:t>Puede utilizarse tanto en el lado del cliente (</a:t>
            </a:r>
            <a:r>
              <a:rPr lang="es-MX" b="0" i="0" dirty="0" err="1">
                <a:solidFill>
                  <a:schemeClr val="tx1"/>
                </a:solidFill>
                <a:effectLst/>
                <a:latin typeface="Söhne"/>
              </a:rPr>
              <a:t>Blazor</a:t>
            </a:r>
            <a:r>
              <a:rPr lang="es-MX" b="0" i="0" dirty="0">
                <a:solidFill>
                  <a:schemeClr val="tx1"/>
                </a:solidFill>
                <a:effectLst/>
                <a:latin typeface="Söhne"/>
              </a:rPr>
              <a:t> </a:t>
            </a:r>
            <a:r>
              <a:rPr lang="es-MX" b="0" i="0" dirty="0" err="1">
                <a:solidFill>
                  <a:schemeClr val="tx1"/>
                </a:solidFill>
                <a:effectLst/>
                <a:latin typeface="Söhne"/>
              </a:rPr>
              <a:t>WebAssembly</a:t>
            </a:r>
            <a:r>
              <a:rPr lang="es-MX" b="0" i="0" dirty="0">
                <a:solidFill>
                  <a:schemeClr val="tx1"/>
                </a:solidFill>
                <a:effectLst/>
                <a:latin typeface="Söhne"/>
              </a:rPr>
              <a:t>) como en el lado del servidor (</a:t>
            </a:r>
            <a:r>
              <a:rPr lang="es-MX" b="0" i="0" dirty="0" err="1">
                <a:solidFill>
                  <a:schemeClr val="tx1"/>
                </a:solidFill>
                <a:effectLst/>
                <a:latin typeface="Söhne"/>
              </a:rPr>
              <a:t>Blazor</a:t>
            </a:r>
            <a:r>
              <a:rPr lang="es-MX" b="0" i="0" dirty="0">
                <a:solidFill>
                  <a:schemeClr val="tx1"/>
                </a:solidFill>
                <a:effectLst/>
                <a:latin typeface="Söhne"/>
              </a:rPr>
              <a:t> Server).</a:t>
            </a:r>
            <a:br>
              <a:rPr lang="es-MX" b="0" i="0" dirty="0">
                <a:solidFill>
                  <a:schemeClr val="tx1"/>
                </a:solidFill>
                <a:effectLst/>
                <a:latin typeface="Söhne"/>
              </a:rPr>
            </a:br>
            <a:r>
              <a:rPr lang="es-MX" b="0" i="0" dirty="0">
                <a:solidFill>
                  <a:schemeClr val="tx1"/>
                </a:solidFill>
                <a:effectLst/>
                <a:latin typeface="Söhne"/>
              </a:rPr>
              <a:t>Integración con ASP.NET Core MVC.</a:t>
            </a:r>
            <a:br>
              <a:rPr lang="es-MX" b="0" i="0" dirty="0">
                <a:solidFill>
                  <a:schemeClr val="tx1"/>
                </a:solidFill>
                <a:effectLst/>
                <a:latin typeface="Söhne"/>
              </a:rPr>
            </a:br>
            <a:r>
              <a:rPr lang="es-MX" b="0" i="0" dirty="0">
                <a:solidFill>
                  <a:schemeClr val="tx1"/>
                </a:solidFill>
                <a:effectLst/>
                <a:latin typeface="Söhne"/>
              </a:rPr>
              <a:t>Uso de C# para la lógica del lado del cliente.</a:t>
            </a:r>
            <a:br>
              <a:rPr lang="es-MX" b="0" i="0" dirty="0">
                <a:solidFill>
                  <a:schemeClr val="tx1"/>
                </a:solidFill>
                <a:effectLst/>
                <a:latin typeface="Söhne"/>
              </a:rPr>
            </a:br>
            <a:r>
              <a:rPr lang="es-MX" b="1" i="0" dirty="0">
                <a:solidFill>
                  <a:schemeClr val="tx1"/>
                </a:solidFill>
                <a:effectLst/>
                <a:latin typeface="Söhne"/>
              </a:rPr>
              <a:t>Enlace:</a:t>
            </a:r>
            <a:r>
              <a:rPr lang="es-MX" b="0" i="0" dirty="0">
                <a:solidFill>
                  <a:schemeClr val="tx1"/>
                </a:solidFill>
                <a:effectLst/>
                <a:latin typeface="Söhne"/>
              </a:rPr>
              <a:t> </a:t>
            </a:r>
            <a:r>
              <a:rPr lang="es-MX" b="0" i="0" u="none" strike="noStrike" dirty="0" err="1">
                <a:solidFill>
                  <a:schemeClr val="tx1"/>
                </a:solidFill>
                <a:effectLst/>
                <a:latin typeface="Söhne"/>
                <a:hlinkClick r:id="rId3">
                  <a:extLst>
                    <a:ext uri="{A12FA001-AC4F-418D-AE19-62706E023703}">
                      <ahyp:hlinkClr xmlns:ahyp="http://schemas.microsoft.com/office/drawing/2018/hyperlinkcolor" val="tx"/>
                    </a:ext>
                  </a:extLst>
                </a:hlinkClick>
              </a:rPr>
              <a:t>Blazor</a:t>
            </a: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endParaRPr lang="es-MX" dirty="0"/>
          </a:p>
        </p:txBody>
      </p:sp>
      <p:sp>
        <p:nvSpPr>
          <p:cNvPr id="5" name="CuadroTexto 4">
            <a:extLst>
              <a:ext uri="{FF2B5EF4-FFF2-40B4-BE49-F238E27FC236}">
                <a16:creationId xmlns:a16="http://schemas.microsoft.com/office/drawing/2014/main" id="{24E4FB12-C01B-A263-B202-C152D32CFB99}"/>
              </a:ext>
            </a:extLst>
          </p:cNvPr>
          <p:cNvSpPr txBox="1"/>
          <p:nvPr/>
        </p:nvSpPr>
        <p:spPr>
          <a:xfrm>
            <a:off x="1143000" y="0"/>
            <a:ext cx="8305800" cy="769441"/>
          </a:xfrm>
          <a:prstGeom prst="rect">
            <a:avLst/>
          </a:prstGeom>
          <a:noFill/>
        </p:spPr>
        <p:txBody>
          <a:bodyPr wrap="square" rtlCol="0">
            <a:spAutoFit/>
          </a:bodyPr>
          <a:lstStyle/>
          <a:p>
            <a:r>
              <a:rPr lang="es-MX" sz="4400" dirty="0">
                <a:latin typeface="Verdana" panose="020B0604030504040204" pitchFamily="34" charset="0"/>
                <a:ea typeface="Verdana" panose="020B0604030504040204" pitchFamily="34" charset="0"/>
              </a:rPr>
              <a:t>H</a:t>
            </a:r>
            <a:r>
              <a:rPr lang="es-MX" sz="4400" b="0" i="0" dirty="0">
                <a:effectLst/>
                <a:latin typeface="Verdana" panose="020B0604030504040204" pitchFamily="34" charset="0"/>
                <a:ea typeface="Verdana" panose="020B0604030504040204" pitchFamily="34" charset="0"/>
              </a:rPr>
              <a:t>erramientas y </a:t>
            </a:r>
            <a:r>
              <a:rPr lang="es-MX" sz="4400" dirty="0" err="1">
                <a:latin typeface="Verdana" panose="020B0604030504040204" pitchFamily="34" charset="0"/>
                <a:ea typeface="Verdana" panose="020B0604030504040204" pitchFamily="34" charset="0"/>
              </a:rPr>
              <a:t>F</a:t>
            </a:r>
            <a:r>
              <a:rPr lang="es-MX" sz="4400" b="0" i="0" dirty="0" err="1">
                <a:effectLst/>
                <a:latin typeface="Verdana" panose="020B0604030504040204" pitchFamily="34" charset="0"/>
                <a:ea typeface="Verdana" panose="020B0604030504040204" pitchFamily="34" charset="0"/>
              </a:rPr>
              <a:t>rameworks</a:t>
            </a:r>
            <a:r>
              <a:rPr lang="es-MX" sz="4400" b="0" i="0" dirty="0">
                <a:effectLst/>
                <a:latin typeface="Verdana" panose="020B0604030504040204" pitchFamily="34" charset="0"/>
                <a:ea typeface="Verdana" panose="020B0604030504040204" pitchFamily="34" charset="0"/>
              </a:rPr>
              <a:t> </a:t>
            </a:r>
            <a:endParaRPr lang="es-MX"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2559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31720"/>
          </a:solidFill>
        </p:spPr>
        <p:txBody>
          <a:bodyPr wrap="square" lIns="0" tIns="0" rIns="0" bIns="0" rtlCol="0"/>
          <a:lstStyle/>
          <a:p>
            <a:endParaRPr/>
          </a:p>
        </p:txBody>
      </p:sp>
      <p:grpSp>
        <p:nvGrpSpPr>
          <p:cNvPr id="3" name="object 3"/>
          <p:cNvGrpSpPr/>
          <p:nvPr/>
        </p:nvGrpSpPr>
        <p:grpSpPr>
          <a:xfrm>
            <a:off x="0" y="11"/>
            <a:ext cx="18288000" cy="10287000"/>
            <a:chOff x="0" y="11"/>
            <a:chExt cx="18288000" cy="10287000"/>
          </a:xfrm>
        </p:grpSpPr>
        <p:sp>
          <p:nvSpPr>
            <p:cNvPr id="4" name="object 4"/>
            <p:cNvSpPr/>
            <p:nvPr/>
          </p:nvSpPr>
          <p:spPr>
            <a:xfrm>
              <a:off x="0" y="11"/>
              <a:ext cx="18288000" cy="10287000"/>
            </a:xfrm>
            <a:custGeom>
              <a:avLst/>
              <a:gdLst/>
              <a:ahLst/>
              <a:cxnLst/>
              <a:rect l="l" t="t" r="r" b="b"/>
              <a:pathLst>
                <a:path w="18288000" h="10287000">
                  <a:moveTo>
                    <a:pt x="15353221" y="5644096"/>
                  </a:moveTo>
                  <a:lnTo>
                    <a:pt x="10162286" y="0"/>
                  </a:lnTo>
                  <a:lnTo>
                    <a:pt x="10097592" y="0"/>
                  </a:lnTo>
                  <a:lnTo>
                    <a:pt x="15318169" y="5676341"/>
                  </a:lnTo>
                  <a:lnTo>
                    <a:pt x="15353221" y="5644096"/>
                  </a:lnTo>
                  <a:close/>
                </a:path>
                <a:path w="18288000" h="10287000">
                  <a:moveTo>
                    <a:pt x="18288000" y="9174277"/>
                  </a:moveTo>
                  <a:lnTo>
                    <a:pt x="9911969" y="0"/>
                  </a:lnTo>
                  <a:lnTo>
                    <a:pt x="0" y="0"/>
                  </a:lnTo>
                  <a:lnTo>
                    <a:pt x="0" y="10286987"/>
                  </a:lnTo>
                  <a:lnTo>
                    <a:pt x="18288000" y="10286987"/>
                  </a:lnTo>
                  <a:lnTo>
                    <a:pt x="18288000" y="9174277"/>
                  </a:lnTo>
                  <a:close/>
                </a:path>
              </a:pathLst>
            </a:custGeom>
            <a:solidFill>
              <a:srgbClr val="F7FAFD"/>
            </a:solidFill>
          </p:spPr>
          <p:txBody>
            <a:bodyPr wrap="square" lIns="0" tIns="0" rIns="0" bIns="0" rtlCol="0"/>
            <a:lstStyle/>
            <a:p>
              <a:endParaRPr/>
            </a:p>
          </p:txBody>
        </p:sp>
        <p:pic>
          <p:nvPicPr>
            <p:cNvPr id="6" name="object 6"/>
            <p:cNvPicPr/>
            <p:nvPr/>
          </p:nvPicPr>
          <p:blipFill>
            <a:blip r:embed="rId3" cstate="print"/>
            <a:stretch>
              <a:fillRect/>
            </a:stretch>
          </p:blipFill>
          <p:spPr>
            <a:xfrm>
              <a:off x="16758087" y="6479897"/>
              <a:ext cx="1362074" cy="781049"/>
            </a:xfrm>
            <a:prstGeom prst="rect">
              <a:avLst/>
            </a:prstGeom>
          </p:spPr>
        </p:pic>
      </p:grpSp>
      <p:sp>
        <p:nvSpPr>
          <p:cNvPr id="14" name="Título 13">
            <a:extLst>
              <a:ext uri="{FF2B5EF4-FFF2-40B4-BE49-F238E27FC236}">
                <a16:creationId xmlns:a16="http://schemas.microsoft.com/office/drawing/2014/main" id="{A7822ED3-F3DC-4BBF-66DC-F0C22CAC32AF}"/>
              </a:ext>
            </a:extLst>
          </p:cNvPr>
          <p:cNvSpPr>
            <a:spLocks noGrp="1"/>
          </p:cNvSpPr>
          <p:nvPr>
            <p:ph type="title"/>
          </p:nvPr>
        </p:nvSpPr>
        <p:spPr>
          <a:xfrm>
            <a:off x="381000" y="1028700"/>
            <a:ext cx="11734800" cy="8534400"/>
          </a:xfrm>
        </p:spPr>
        <p:txBody>
          <a:bodyPr/>
          <a:lstStyle/>
          <a:p>
            <a:pPr algn="l"/>
            <a:br>
              <a:rPr lang="es-MX" b="0" i="0" dirty="0">
                <a:solidFill>
                  <a:schemeClr val="tx1"/>
                </a:solidFill>
                <a:effectLst/>
                <a:latin typeface="Söhne"/>
              </a:rPr>
            </a:br>
            <a:r>
              <a:rPr lang="es-MX" b="1" i="0" dirty="0">
                <a:solidFill>
                  <a:schemeClr val="tx1"/>
                </a:solidFill>
                <a:effectLst/>
                <a:latin typeface="Söhne"/>
              </a:rPr>
              <a:t>Windows </a:t>
            </a:r>
            <a:r>
              <a:rPr lang="es-MX" b="1" i="0" dirty="0" err="1">
                <a:solidFill>
                  <a:schemeClr val="tx1"/>
                </a:solidFill>
                <a:effectLst/>
                <a:latin typeface="Söhne"/>
              </a:rPr>
              <a:t>Presentation</a:t>
            </a:r>
            <a:r>
              <a:rPr lang="es-MX" b="1" i="0" dirty="0">
                <a:solidFill>
                  <a:schemeClr val="tx1"/>
                </a:solidFill>
                <a:effectLst/>
                <a:latin typeface="Söhne"/>
              </a:rPr>
              <a:t> </a:t>
            </a:r>
            <a:r>
              <a:rPr lang="es-MX" b="1" i="0" dirty="0" err="1">
                <a:solidFill>
                  <a:schemeClr val="tx1"/>
                </a:solidFill>
                <a:effectLst/>
                <a:latin typeface="Söhne"/>
              </a:rPr>
              <a:t>Foundation</a:t>
            </a:r>
            <a:r>
              <a:rPr lang="es-MX" b="1" i="0" dirty="0">
                <a:solidFill>
                  <a:schemeClr val="tx1"/>
                </a:solidFill>
                <a:effectLst/>
                <a:latin typeface="Söhne"/>
              </a:rPr>
              <a:t> (WPF):</a:t>
            </a:r>
            <a:br>
              <a:rPr lang="es-MX" b="1" i="0" dirty="0">
                <a:solidFill>
                  <a:schemeClr val="tx1"/>
                </a:solidFill>
                <a:effectLst/>
                <a:latin typeface="Söhne"/>
              </a:rPr>
            </a:br>
            <a:r>
              <a:rPr lang="es-MX" b="1" i="0" dirty="0">
                <a:solidFill>
                  <a:schemeClr val="tx1"/>
                </a:solidFill>
                <a:effectLst/>
                <a:latin typeface="Söhne"/>
              </a:rPr>
              <a:t>Descripción:</a:t>
            </a:r>
            <a:br>
              <a:rPr lang="es-MX" b="0" i="0" dirty="0">
                <a:solidFill>
                  <a:schemeClr val="tx1"/>
                </a:solidFill>
                <a:effectLst/>
                <a:latin typeface="Söhne"/>
              </a:rPr>
            </a:br>
            <a:r>
              <a:rPr lang="es-MX" b="0" i="0" dirty="0">
                <a:solidFill>
                  <a:schemeClr val="tx1"/>
                </a:solidFill>
                <a:effectLst/>
                <a:latin typeface="Söhne"/>
              </a:rPr>
              <a:t>WPF es un </a:t>
            </a:r>
            <a:r>
              <a:rPr lang="es-MX" b="0" i="0" dirty="0" err="1">
                <a:solidFill>
                  <a:schemeClr val="tx1"/>
                </a:solidFill>
                <a:effectLst/>
                <a:latin typeface="Söhne"/>
              </a:rPr>
              <a:t>framework</a:t>
            </a:r>
            <a:r>
              <a:rPr lang="es-MX" b="0" i="0" dirty="0">
                <a:solidFill>
                  <a:schemeClr val="tx1"/>
                </a:solidFill>
                <a:effectLst/>
                <a:latin typeface="Söhne"/>
              </a:rPr>
              <a:t> de desarrollo de aplicaciones de escritorio para Windows.</a:t>
            </a:r>
            <a:br>
              <a:rPr lang="es-MX" b="0" i="0" dirty="0">
                <a:solidFill>
                  <a:schemeClr val="tx1"/>
                </a:solidFill>
                <a:effectLst/>
                <a:latin typeface="Söhne"/>
              </a:rPr>
            </a:br>
            <a:r>
              <a:rPr lang="es-MX" b="1" i="0" dirty="0">
                <a:solidFill>
                  <a:schemeClr val="tx1"/>
                </a:solidFill>
                <a:effectLst/>
                <a:latin typeface="Söhne"/>
              </a:rPr>
              <a:t>Características:</a:t>
            </a:r>
            <a:br>
              <a:rPr lang="es-MX" b="0" i="0" dirty="0">
                <a:solidFill>
                  <a:schemeClr val="tx1"/>
                </a:solidFill>
                <a:effectLst/>
                <a:latin typeface="Söhne"/>
              </a:rPr>
            </a:br>
            <a:r>
              <a:rPr lang="es-MX" b="0" i="0" dirty="0">
                <a:solidFill>
                  <a:schemeClr val="tx1"/>
                </a:solidFill>
                <a:effectLst/>
                <a:latin typeface="Söhne"/>
              </a:rPr>
              <a:t>Admite la implementación del patrón MVC para la construcción de aplicaciones de escritorio.</a:t>
            </a:r>
            <a:br>
              <a:rPr lang="es-MX" b="0" i="0" dirty="0">
                <a:solidFill>
                  <a:schemeClr val="tx1"/>
                </a:solidFill>
                <a:effectLst/>
                <a:latin typeface="Söhne"/>
              </a:rPr>
            </a:br>
            <a:r>
              <a:rPr lang="es-MX" b="0" i="0" dirty="0">
                <a:solidFill>
                  <a:schemeClr val="tx1"/>
                </a:solidFill>
                <a:effectLst/>
                <a:latin typeface="Söhne"/>
              </a:rPr>
              <a:t>Uso de XAML para definir interfaces de usuario.</a:t>
            </a:r>
            <a:br>
              <a:rPr lang="es-MX" b="0" i="0" dirty="0">
                <a:solidFill>
                  <a:schemeClr val="tx1"/>
                </a:solidFill>
                <a:effectLst/>
                <a:latin typeface="Söhne"/>
              </a:rPr>
            </a:br>
            <a:r>
              <a:rPr lang="es-MX" b="0" i="0" dirty="0">
                <a:solidFill>
                  <a:schemeClr val="tx1"/>
                </a:solidFill>
                <a:effectLst/>
                <a:latin typeface="Söhne"/>
              </a:rPr>
              <a:t>Enlace de datos para vincular fácilmente vistas y modelos.</a:t>
            </a:r>
            <a:br>
              <a:rPr lang="es-MX" b="0" i="0" dirty="0">
                <a:solidFill>
                  <a:schemeClr val="tx1"/>
                </a:solidFill>
                <a:effectLst/>
                <a:latin typeface="Söhne"/>
              </a:rPr>
            </a:br>
            <a:r>
              <a:rPr lang="es-MX" b="1" i="0" dirty="0">
                <a:solidFill>
                  <a:schemeClr val="tx1"/>
                </a:solidFill>
                <a:effectLst/>
                <a:latin typeface="Söhne"/>
              </a:rPr>
              <a:t>Enlace:</a:t>
            </a:r>
            <a:r>
              <a:rPr lang="es-MX" b="0" i="0" dirty="0">
                <a:solidFill>
                  <a:schemeClr val="tx1"/>
                </a:solidFill>
                <a:effectLst/>
                <a:latin typeface="Söhne"/>
              </a:rPr>
              <a:t> </a:t>
            </a:r>
            <a:r>
              <a:rPr lang="es-MX" b="0" i="0" u="none" strike="noStrike" dirty="0">
                <a:solidFill>
                  <a:srgbClr val="0000FF"/>
                </a:solidFill>
                <a:effectLst/>
                <a:latin typeface="Söhne"/>
                <a:hlinkClick r:id="rId4">
                  <a:extLst>
                    <a:ext uri="{A12FA001-AC4F-418D-AE19-62706E023703}">
                      <ahyp:hlinkClr xmlns:ahyp="http://schemas.microsoft.com/office/drawing/2018/hyperlinkcolor" val="tx"/>
                    </a:ext>
                  </a:extLst>
                </a:hlinkClick>
              </a:rPr>
              <a:t>Windows </a:t>
            </a:r>
            <a:r>
              <a:rPr lang="es-MX" b="0" i="0" u="none" strike="noStrike" dirty="0" err="1">
                <a:solidFill>
                  <a:srgbClr val="0000FF"/>
                </a:solidFill>
                <a:effectLst/>
                <a:latin typeface="Söhne"/>
                <a:hlinkClick r:id="rId4">
                  <a:extLst>
                    <a:ext uri="{A12FA001-AC4F-418D-AE19-62706E023703}">
                      <ahyp:hlinkClr xmlns:ahyp="http://schemas.microsoft.com/office/drawing/2018/hyperlinkcolor" val="tx"/>
                    </a:ext>
                  </a:extLst>
                </a:hlinkClick>
              </a:rPr>
              <a:t>Presentation</a:t>
            </a:r>
            <a:r>
              <a:rPr lang="es-MX" b="0" i="0" u="none" strike="noStrike" dirty="0">
                <a:solidFill>
                  <a:srgbClr val="0000FF"/>
                </a:solidFill>
                <a:effectLst/>
                <a:latin typeface="Söhne"/>
                <a:hlinkClick r:id="rId4">
                  <a:extLst>
                    <a:ext uri="{A12FA001-AC4F-418D-AE19-62706E023703}">
                      <ahyp:hlinkClr xmlns:ahyp="http://schemas.microsoft.com/office/drawing/2018/hyperlinkcolor" val="tx"/>
                    </a:ext>
                  </a:extLst>
                </a:hlinkClick>
              </a:rPr>
              <a:t> </a:t>
            </a:r>
            <a:r>
              <a:rPr lang="es-MX" b="0" i="0" u="none" strike="noStrike" dirty="0" err="1">
                <a:solidFill>
                  <a:srgbClr val="0000FF"/>
                </a:solidFill>
                <a:effectLst/>
                <a:latin typeface="Söhne"/>
                <a:hlinkClick r:id="rId4">
                  <a:extLst>
                    <a:ext uri="{A12FA001-AC4F-418D-AE19-62706E023703}">
                      <ahyp:hlinkClr xmlns:ahyp="http://schemas.microsoft.com/office/drawing/2018/hyperlinkcolor" val="tx"/>
                    </a:ext>
                  </a:extLst>
                </a:hlinkClick>
              </a:rPr>
              <a:t>Foundation</a:t>
            </a:r>
            <a:r>
              <a:rPr lang="es-MX" b="0" i="0" u="none" strike="noStrike" dirty="0">
                <a:solidFill>
                  <a:schemeClr val="tx1"/>
                </a:solidFill>
                <a:effectLst/>
                <a:latin typeface="Söhne"/>
                <a:hlinkClick r:id="rId4">
                  <a:extLst>
                    <a:ext uri="{A12FA001-AC4F-418D-AE19-62706E023703}">
                      <ahyp:hlinkClr xmlns:ahyp="http://schemas.microsoft.com/office/drawing/2018/hyperlinkcolor" val="tx"/>
                    </a:ext>
                  </a:extLst>
                </a:hlinkClick>
              </a:rPr>
              <a:t> (WPF)</a:t>
            </a: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br>
              <a:rPr lang="es-MX" b="0" i="0" dirty="0">
                <a:solidFill>
                  <a:srgbClr val="374151"/>
                </a:solidFill>
                <a:effectLst/>
                <a:latin typeface="Söhne"/>
              </a:rPr>
            </a:br>
            <a:endParaRPr lang="es-MX" dirty="0"/>
          </a:p>
        </p:txBody>
      </p:sp>
      <p:sp>
        <p:nvSpPr>
          <p:cNvPr id="5" name="CuadroTexto 4">
            <a:extLst>
              <a:ext uri="{FF2B5EF4-FFF2-40B4-BE49-F238E27FC236}">
                <a16:creationId xmlns:a16="http://schemas.microsoft.com/office/drawing/2014/main" id="{24E4FB12-C01B-A263-B202-C152D32CFB99}"/>
              </a:ext>
            </a:extLst>
          </p:cNvPr>
          <p:cNvSpPr txBox="1"/>
          <p:nvPr/>
        </p:nvSpPr>
        <p:spPr>
          <a:xfrm>
            <a:off x="1143000" y="0"/>
            <a:ext cx="8305800" cy="769441"/>
          </a:xfrm>
          <a:prstGeom prst="rect">
            <a:avLst/>
          </a:prstGeom>
          <a:noFill/>
        </p:spPr>
        <p:txBody>
          <a:bodyPr wrap="square" rtlCol="0">
            <a:spAutoFit/>
          </a:bodyPr>
          <a:lstStyle/>
          <a:p>
            <a:r>
              <a:rPr lang="es-MX" sz="4400" dirty="0">
                <a:latin typeface="Verdana" panose="020B0604030504040204" pitchFamily="34" charset="0"/>
                <a:ea typeface="Verdana" panose="020B0604030504040204" pitchFamily="34" charset="0"/>
              </a:rPr>
              <a:t>H</a:t>
            </a:r>
            <a:r>
              <a:rPr lang="es-MX" sz="4400" b="0" i="0" dirty="0">
                <a:effectLst/>
                <a:latin typeface="Verdana" panose="020B0604030504040204" pitchFamily="34" charset="0"/>
                <a:ea typeface="Verdana" panose="020B0604030504040204" pitchFamily="34" charset="0"/>
              </a:rPr>
              <a:t>erramientas y </a:t>
            </a:r>
            <a:r>
              <a:rPr lang="es-MX" sz="4400" dirty="0" err="1">
                <a:latin typeface="Verdana" panose="020B0604030504040204" pitchFamily="34" charset="0"/>
                <a:ea typeface="Verdana" panose="020B0604030504040204" pitchFamily="34" charset="0"/>
              </a:rPr>
              <a:t>F</a:t>
            </a:r>
            <a:r>
              <a:rPr lang="es-MX" sz="4400" b="0" i="0" dirty="0" err="1">
                <a:effectLst/>
                <a:latin typeface="Verdana" panose="020B0604030504040204" pitchFamily="34" charset="0"/>
                <a:ea typeface="Verdana" panose="020B0604030504040204" pitchFamily="34" charset="0"/>
              </a:rPr>
              <a:t>rameworks</a:t>
            </a:r>
            <a:r>
              <a:rPr lang="es-MX" sz="4400" b="0" i="0" dirty="0">
                <a:effectLst/>
                <a:latin typeface="Verdana" panose="020B0604030504040204" pitchFamily="34" charset="0"/>
                <a:ea typeface="Verdana" panose="020B0604030504040204" pitchFamily="34" charset="0"/>
              </a:rPr>
              <a:t> </a:t>
            </a:r>
            <a:endParaRPr lang="es-MX"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00373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5562600" y="611585"/>
            <a:ext cx="77724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Estructura</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2" name="Imagen 11">
            <a:extLst>
              <a:ext uri="{FF2B5EF4-FFF2-40B4-BE49-F238E27FC236}">
                <a16:creationId xmlns:a16="http://schemas.microsoft.com/office/drawing/2014/main" id="{F016C0ED-E5B1-6482-E3DF-29C6D8CAC882}"/>
              </a:ext>
            </a:extLst>
          </p:cNvPr>
          <p:cNvPicPr>
            <a:picLocks noChangeAspect="1"/>
          </p:cNvPicPr>
          <p:nvPr/>
        </p:nvPicPr>
        <p:blipFill>
          <a:blip r:embed="rId3"/>
          <a:stretch>
            <a:fillRect/>
          </a:stretch>
        </p:blipFill>
        <p:spPr>
          <a:xfrm>
            <a:off x="4038600" y="1740974"/>
            <a:ext cx="7229729" cy="8081399"/>
          </a:xfrm>
          <a:prstGeom prst="rect">
            <a:avLst/>
          </a:prstGeom>
        </p:spPr>
      </p:pic>
    </p:spTree>
    <p:extLst>
      <p:ext uri="{BB962C8B-B14F-4D97-AF65-F5344CB8AC3E}">
        <p14:creationId xmlns:p14="http://schemas.microsoft.com/office/powerpoint/2010/main" val="4255831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05600" y="650918"/>
            <a:ext cx="77724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Model</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E6CDD171-5371-C622-98FC-06DCEC9BEC73}"/>
              </a:ext>
            </a:extLst>
          </p:cNvPr>
          <p:cNvPicPr>
            <a:picLocks noChangeAspect="1"/>
          </p:cNvPicPr>
          <p:nvPr/>
        </p:nvPicPr>
        <p:blipFill>
          <a:blip r:embed="rId3"/>
          <a:stretch>
            <a:fillRect/>
          </a:stretch>
        </p:blipFill>
        <p:spPr>
          <a:xfrm>
            <a:off x="2057400" y="1638300"/>
            <a:ext cx="14148689" cy="7821634"/>
          </a:xfrm>
          <a:prstGeom prst="rect">
            <a:avLst/>
          </a:prstGeom>
        </p:spPr>
      </p:pic>
    </p:spTree>
    <p:extLst>
      <p:ext uri="{BB962C8B-B14F-4D97-AF65-F5344CB8AC3E}">
        <p14:creationId xmlns:p14="http://schemas.microsoft.com/office/powerpoint/2010/main" val="197372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Data</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BE4D10B5-B25D-7ED5-293F-BA227E676654}"/>
              </a:ext>
            </a:extLst>
          </p:cNvPr>
          <p:cNvPicPr>
            <a:picLocks noChangeAspect="1"/>
          </p:cNvPicPr>
          <p:nvPr/>
        </p:nvPicPr>
        <p:blipFill>
          <a:blip r:embed="rId3"/>
          <a:stretch>
            <a:fillRect/>
          </a:stretch>
        </p:blipFill>
        <p:spPr>
          <a:xfrm>
            <a:off x="3352800" y="1852823"/>
            <a:ext cx="8862908" cy="2066969"/>
          </a:xfrm>
          <a:prstGeom prst="rect">
            <a:avLst/>
          </a:prstGeom>
        </p:spPr>
      </p:pic>
    </p:spTree>
    <p:extLst>
      <p:ext uri="{BB962C8B-B14F-4D97-AF65-F5344CB8AC3E}">
        <p14:creationId xmlns:p14="http://schemas.microsoft.com/office/powerpoint/2010/main" val="460815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Data</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029DA735-4C15-BC26-DF80-72729C2371B3}"/>
              </a:ext>
            </a:extLst>
          </p:cNvPr>
          <p:cNvPicPr>
            <a:picLocks noChangeAspect="1"/>
          </p:cNvPicPr>
          <p:nvPr/>
        </p:nvPicPr>
        <p:blipFill>
          <a:blip r:embed="rId3"/>
          <a:stretch>
            <a:fillRect/>
          </a:stretch>
        </p:blipFill>
        <p:spPr>
          <a:xfrm>
            <a:off x="1214438" y="1714500"/>
            <a:ext cx="15682911" cy="6781799"/>
          </a:xfrm>
          <a:prstGeom prst="rect">
            <a:avLst/>
          </a:prstGeom>
        </p:spPr>
      </p:pic>
    </p:spTree>
    <p:extLst>
      <p:ext uri="{BB962C8B-B14F-4D97-AF65-F5344CB8AC3E}">
        <p14:creationId xmlns:p14="http://schemas.microsoft.com/office/powerpoint/2010/main" val="3022876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Data</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029DA735-4C15-BC26-DF80-72729C2371B3}"/>
              </a:ext>
            </a:extLst>
          </p:cNvPr>
          <p:cNvPicPr>
            <a:picLocks noChangeAspect="1"/>
          </p:cNvPicPr>
          <p:nvPr/>
        </p:nvPicPr>
        <p:blipFill>
          <a:blip r:embed="rId3"/>
          <a:stretch>
            <a:fillRect/>
          </a:stretch>
        </p:blipFill>
        <p:spPr>
          <a:xfrm>
            <a:off x="1214438" y="1714500"/>
            <a:ext cx="15682911" cy="6781799"/>
          </a:xfrm>
          <a:prstGeom prst="rect">
            <a:avLst/>
          </a:prstGeom>
        </p:spPr>
      </p:pic>
    </p:spTree>
    <p:extLst>
      <p:ext uri="{BB962C8B-B14F-4D97-AF65-F5344CB8AC3E}">
        <p14:creationId xmlns:p14="http://schemas.microsoft.com/office/powerpoint/2010/main" val="87932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84DF0F49-342C-AA28-EC07-FF23CAE82CAB}"/>
              </a:ext>
            </a:extLst>
          </p:cNvPr>
          <p:cNvPicPr>
            <a:picLocks noChangeAspect="1"/>
          </p:cNvPicPr>
          <p:nvPr/>
        </p:nvPicPr>
        <p:blipFill>
          <a:blip r:embed="rId3"/>
          <a:stretch>
            <a:fillRect/>
          </a:stretch>
        </p:blipFill>
        <p:spPr>
          <a:xfrm>
            <a:off x="4121320" y="2886308"/>
            <a:ext cx="10045360" cy="2552508"/>
          </a:xfrm>
          <a:prstGeom prst="rect">
            <a:avLst/>
          </a:prstGeom>
        </p:spPr>
      </p:pic>
    </p:spTree>
    <p:extLst>
      <p:ext uri="{BB962C8B-B14F-4D97-AF65-F5344CB8AC3E}">
        <p14:creationId xmlns:p14="http://schemas.microsoft.com/office/powerpoint/2010/main" val="175889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93CA6CDD-D6C0-D8E8-8635-D0F093E2B5F8}"/>
              </a:ext>
            </a:extLst>
          </p:cNvPr>
          <p:cNvPicPr>
            <a:picLocks noChangeAspect="1"/>
          </p:cNvPicPr>
          <p:nvPr/>
        </p:nvPicPr>
        <p:blipFill>
          <a:blip r:embed="rId3"/>
          <a:stretch>
            <a:fillRect/>
          </a:stretch>
        </p:blipFill>
        <p:spPr>
          <a:xfrm>
            <a:off x="5123033" y="876300"/>
            <a:ext cx="11082853" cy="7836651"/>
          </a:xfrm>
          <a:prstGeom prst="rect">
            <a:avLst/>
          </a:prstGeom>
        </p:spPr>
      </p:pic>
    </p:spTree>
    <p:extLst>
      <p:ext uri="{BB962C8B-B14F-4D97-AF65-F5344CB8AC3E}">
        <p14:creationId xmlns:p14="http://schemas.microsoft.com/office/powerpoint/2010/main" val="3006460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8562E-5D64-410F-4E98-14A2F6A52045}"/>
              </a:ext>
            </a:extLst>
          </p:cNvPr>
          <p:cNvSpPr>
            <a:spLocks noGrp="1"/>
          </p:cNvSpPr>
          <p:nvPr>
            <p:ph type="title"/>
          </p:nvPr>
        </p:nvSpPr>
        <p:spPr>
          <a:xfrm>
            <a:off x="-1323083" y="241095"/>
            <a:ext cx="17868651" cy="923330"/>
          </a:xfrm>
        </p:spPr>
        <p:txBody>
          <a:bodyPr/>
          <a:lstStyle/>
          <a:p>
            <a:pPr algn="ctr"/>
            <a:r>
              <a:rPr lang="es-MX" sz="6000" dirty="0">
                <a:solidFill>
                  <a:schemeClr val="bg1"/>
                </a:solidFill>
                <a:latin typeface="Söhne"/>
              </a:rPr>
              <a:t>E</a:t>
            </a:r>
            <a:r>
              <a:rPr lang="es-MX" sz="6000" b="0" i="0" dirty="0">
                <a:solidFill>
                  <a:schemeClr val="bg1"/>
                </a:solidFill>
                <a:effectLst/>
                <a:latin typeface="Söhne"/>
              </a:rPr>
              <a:t>volución de la arquitectura de software</a:t>
            </a:r>
            <a:endParaRPr lang="es-MX" sz="6000" dirty="0">
              <a:solidFill>
                <a:schemeClr val="bg1"/>
              </a:solidFill>
            </a:endParaRPr>
          </a:p>
        </p:txBody>
      </p:sp>
      <p:sp>
        <p:nvSpPr>
          <p:cNvPr id="3" name="Marcador de texto 2">
            <a:extLst>
              <a:ext uri="{FF2B5EF4-FFF2-40B4-BE49-F238E27FC236}">
                <a16:creationId xmlns:a16="http://schemas.microsoft.com/office/drawing/2014/main" id="{96EB5798-A3D4-74F0-AD4D-224FC9C3651C}"/>
              </a:ext>
            </a:extLst>
          </p:cNvPr>
          <p:cNvSpPr>
            <a:spLocks noGrp="1"/>
          </p:cNvSpPr>
          <p:nvPr>
            <p:ph type="body" idx="1"/>
          </p:nvPr>
        </p:nvSpPr>
        <p:spPr>
          <a:xfrm>
            <a:off x="771479" y="1943100"/>
            <a:ext cx="16745039" cy="6563335"/>
          </a:xfrm>
        </p:spPr>
        <p:txBody>
          <a:bodyPr/>
          <a:lstStyle/>
          <a:p>
            <a:pPr marL="742950" indent="-742950" algn="l">
              <a:buFont typeface="+mj-lt"/>
              <a:buAutoNum type="arabicPeriod" startAt="4"/>
            </a:pPr>
            <a:r>
              <a:rPr lang="es-MX" sz="4800" b="1" i="0" dirty="0">
                <a:effectLst/>
                <a:latin typeface="Söhne"/>
              </a:rPr>
              <a:t>Década de 2000: SOA (Arquitectura Orientada a Servicios):</a:t>
            </a:r>
            <a:endParaRPr lang="es-MX" sz="4800" b="0" i="0" dirty="0">
              <a:effectLst/>
              <a:latin typeface="Söhne"/>
            </a:endParaRPr>
          </a:p>
          <a:p>
            <a:pPr marL="800100" lvl="1" indent="-342900" algn="l">
              <a:buFont typeface="+mj-lt"/>
              <a:buAutoNum type="arabicPeriod" startAt="4"/>
            </a:pPr>
            <a:r>
              <a:rPr lang="es-MX" sz="2800" b="0" i="0" dirty="0">
                <a:solidFill>
                  <a:schemeClr val="bg1"/>
                </a:solidFill>
                <a:effectLst/>
                <a:latin typeface="Söhne"/>
              </a:rPr>
              <a:t>SOA introdujo la idea de servicios independientes que pueden ser consumidos y compuestos para construir aplicaciones. Se promovió la reutilización de servicios y la interoperabilidad entre sistemas.</a:t>
            </a:r>
          </a:p>
          <a:p>
            <a:pPr marL="742950" indent="-742950" algn="l">
              <a:buFont typeface="+mj-lt"/>
              <a:buAutoNum type="arabicPeriod" startAt="4"/>
            </a:pPr>
            <a:r>
              <a:rPr lang="es-MX" sz="4800" b="1" i="0" dirty="0">
                <a:effectLst/>
                <a:latin typeface="Söhne"/>
              </a:rPr>
              <a:t>Década de 2010: Microservicios y Contenedores:</a:t>
            </a:r>
            <a:endParaRPr lang="es-MX" sz="4800" b="0" i="0" dirty="0">
              <a:effectLst/>
              <a:latin typeface="Söhne"/>
            </a:endParaRPr>
          </a:p>
          <a:p>
            <a:pPr marL="800100" lvl="1" indent="-342900" algn="l">
              <a:buFont typeface="+mj-lt"/>
              <a:buAutoNum type="arabicPeriod" startAt="4"/>
            </a:pPr>
            <a:r>
              <a:rPr lang="es-MX" sz="2800" b="0" i="0" dirty="0">
                <a:solidFill>
                  <a:schemeClr val="bg1"/>
                </a:solidFill>
                <a:effectLst/>
                <a:latin typeface="Söhne"/>
              </a:rPr>
              <a:t>La arquitectura de microservicios se popularizó, dividiendo aplicaciones en servicios pequeños e independientes. El uso de contenedores, como Docker, simplificó la implementación y escalabilidad de estos microservicios.</a:t>
            </a:r>
          </a:p>
          <a:p>
            <a:pPr marL="742950" indent="-742950" algn="l">
              <a:buFont typeface="+mj-lt"/>
              <a:buAutoNum type="arabicPeriod" startAt="4"/>
            </a:pPr>
            <a:r>
              <a:rPr lang="es-MX" sz="4800" b="1" i="0" dirty="0">
                <a:effectLst/>
                <a:latin typeface="Söhne"/>
              </a:rPr>
              <a:t>Actualidad: Arquitecturas sin Servidor (</a:t>
            </a:r>
            <a:r>
              <a:rPr lang="es-MX" sz="4800" b="1" i="0" dirty="0" err="1">
                <a:effectLst/>
                <a:latin typeface="Söhne"/>
              </a:rPr>
              <a:t>Serverless</a:t>
            </a:r>
            <a:r>
              <a:rPr lang="es-MX" sz="4800" b="1" i="0" dirty="0">
                <a:effectLst/>
                <a:latin typeface="Söhne"/>
              </a:rPr>
              <a:t>) y Edge Computing:</a:t>
            </a:r>
            <a:endParaRPr lang="es-MX" sz="4800" b="0" i="0" dirty="0">
              <a:effectLst/>
              <a:latin typeface="Söhne"/>
            </a:endParaRPr>
          </a:p>
          <a:p>
            <a:pPr marL="800100" lvl="1" indent="-342900" algn="l">
              <a:buFont typeface="+mj-lt"/>
              <a:buAutoNum type="arabicPeriod" startAt="4"/>
            </a:pPr>
            <a:r>
              <a:rPr lang="es-MX" sz="2800" b="0" i="0" dirty="0">
                <a:solidFill>
                  <a:schemeClr val="bg1"/>
                </a:solidFill>
                <a:effectLst/>
                <a:latin typeface="Söhne"/>
              </a:rPr>
              <a:t>Las arquitecturas sin servidor permiten ejecutar código en respuesta a eventos sin gestionar la infraestructura subyacente. Edge Computing lleva la computación más cerca de los usuarios para reducir la latencia.</a:t>
            </a:r>
          </a:p>
          <a:p>
            <a:endParaRPr lang="es-MX" dirty="0"/>
          </a:p>
        </p:txBody>
      </p:sp>
      <p:grpSp>
        <p:nvGrpSpPr>
          <p:cNvPr id="4" name="object 2">
            <a:extLst>
              <a:ext uri="{FF2B5EF4-FFF2-40B4-BE49-F238E27FC236}">
                <a16:creationId xmlns:a16="http://schemas.microsoft.com/office/drawing/2014/main" id="{A660BC05-9415-3D5C-26A5-A33006F18123}"/>
              </a:ext>
            </a:extLst>
          </p:cNvPr>
          <p:cNvGrpSpPr/>
          <p:nvPr/>
        </p:nvGrpSpPr>
        <p:grpSpPr>
          <a:xfrm>
            <a:off x="13519584" y="-8955"/>
            <a:ext cx="4801870" cy="2906395"/>
            <a:chOff x="13486539" y="1"/>
            <a:chExt cx="4801870" cy="2906395"/>
          </a:xfrm>
        </p:grpSpPr>
        <p:sp>
          <p:nvSpPr>
            <p:cNvPr id="5" name="object 3">
              <a:extLst>
                <a:ext uri="{FF2B5EF4-FFF2-40B4-BE49-F238E27FC236}">
                  <a16:creationId xmlns:a16="http://schemas.microsoft.com/office/drawing/2014/main" id="{0CA5214E-6D4E-CC9C-A805-1395D0B33DDE}"/>
                </a:ext>
              </a:extLst>
            </p:cNvPr>
            <p:cNvSpPr/>
            <p:nvPr/>
          </p:nvSpPr>
          <p:spPr>
            <a:xfrm>
              <a:off x="14596139" y="1"/>
              <a:ext cx="3691890" cy="2905760"/>
            </a:xfrm>
            <a:custGeom>
              <a:avLst/>
              <a:gdLst/>
              <a:ahLst/>
              <a:cxnLst/>
              <a:rect l="l" t="t" r="r" b="b"/>
              <a:pathLst>
                <a:path w="3691890" h="2905760">
                  <a:moveTo>
                    <a:pt x="3691859" y="2118727"/>
                  </a:moveTo>
                  <a:lnTo>
                    <a:pt x="2905293" y="2905293"/>
                  </a:lnTo>
                  <a:lnTo>
                    <a:pt x="0" y="0"/>
                  </a:lnTo>
                  <a:lnTo>
                    <a:pt x="3691859" y="0"/>
                  </a:lnTo>
                  <a:lnTo>
                    <a:pt x="3691859" y="2118727"/>
                  </a:lnTo>
                  <a:close/>
                </a:path>
              </a:pathLst>
            </a:custGeom>
            <a:solidFill>
              <a:srgbClr val="97BCC7"/>
            </a:solidFill>
          </p:spPr>
          <p:txBody>
            <a:bodyPr wrap="square" lIns="0" tIns="0" rIns="0" bIns="0" rtlCol="0"/>
            <a:lstStyle/>
            <a:p>
              <a:endParaRPr/>
            </a:p>
          </p:txBody>
        </p:sp>
        <p:sp>
          <p:nvSpPr>
            <p:cNvPr id="6" name="object 4">
              <a:extLst>
                <a:ext uri="{FF2B5EF4-FFF2-40B4-BE49-F238E27FC236}">
                  <a16:creationId xmlns:a16="http://schemas.microsoft.com/office/drawing/2014/main" id="{F38956F5-4C73-CB5B-77C3-4FCE85A6BB43}"/>
                </a:ext>
              </a:extLst>
            </p:cNvPr>
            <p:cNvSpPr/>
            <p:nvPr/>
          </p:nvSpPr>
          <p:spPr>
            <a:xfrm>
              <a:off x="13486539" y="1"/>
              <a:ext cx="2947035" cy="2906395"/>
            </a:xfrm>
            <a:custGeom>
              <a:avLst/>
              <a:gdLst/>
              <a:ahLst/>
              <a:cxnLst/>
              <a:rect l="l" t="t" r="r" b="b"/>
              <a:pathLst>
                <a:path w="2947034" h="2906395">
                  <a:moveTo>
                    <a:pt x="2946686" y="2865865"/>
                  </a:moveTo>
                  <a:lnTo>
                    <a:pt x="2906275" y="2906275"/>
                  </a:lnTo>
                  <a:lnTo>
                    <a:pt x="0" y="0"/>
                  </a:lnTo>
                  <a:lnTo>
                    <a:pt x="80821" y="0"/>
                  </a:lnTo>
                  <a:lnTo>
                    <a:pt x="2946686" y="2865865"/>
                  </a:lnTo>
                  <a:close/>
                </a:path>
              </a:pathLst>
            </a:custGeom>
            <a:solidFill>
              <a:srgbClr val="F7FAFD"/>
            </a:solidFill>
          </p:spPr>
          <p:txBody>
            <a:bodyPr wrap="square" lIns="0" tIns="0" rIns="0" bIns="0" rtlCol="0"/>
            <a:lstStyle/>
            <a:p>
              <a:endParaRPr/>
            </a:p>
          </p:txBody>
        </p:sp>
      </p:grpSp>
      <p:pic>
        <p:nvPicPr>
          <p:cNvPr id="7" name="object 10">
            <a:extLst>
              <a:ext uri="{FF2B5EF4-FFF2-40B4-BE49-F238E27FC236}">
                <a16:creationId xmlns:a16="http://schemas.microsoft.com/office/drawing/2014/main" id="{30AE093E-CB20-6CCF-8694-C6544016526F}"/>
              </a:ext>
            </a:extLst>
          </p:cNvPr>
          <p:cNvPicPr/>
          <p:nvPr/>
        </p:nvPicPr>
        <p:blipFill>
          <a:blip r:embed="rId2" cstate="print"/>
          <a:stretch>
            <a:fillRect/>
          </a:stretch>
        </p:blipFill>
        <p:spPr>
          <a:xfrm>
            <a:off x="16577163" y="243211"/>
            <a:ext cx="1362074" cy="781049"/>
          </a:xfrm>
          <a:prstGeom prst="rect">
            <a:avLst/>
          </a:prstGeom>
        </p:spPr>
      </p:pic>
    </p:spTree>
    <p:extLst>
      <p:ext uri="{BB962C8B-B14F-4D97-AF65-F5344CB8AC3E}">
        <p14:creationId xmlns:p14="http://schemas.microsoft.com/office/powerpoint/2010/main" val="803833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C5F0CD1B-751E-DD17-1201-1F9C15E89E9E}"/>
              </a:ext>
            </a:extLst>
          </p:cNvPr>
          <p:cNvPicPr>
            <a:picLocks noChangeAspect="1"/>
          </p:cNvPicPr>
          <p:nvPr/>
        </p:nvPicPr>
        <p:blipFill>
          <a:blip r:embed="rId3"/>
          <a:stretch>
            <a:fillRect/>
          </a:stretch>
        </p:blipFill>
        <p:spPr>
          <a:xfrm>
            <a:off x="2458239" y="1790700"/>
            <a:ext cx="13371522" cy="7354338"/>
          </a:xfrm>
          <a:prstGeom prst="rect">
            <a:avLst/>
          </a:prstGeom>
        </p:spPr>
      </p:pic>
    </p:spTree>
    <p:extLst>
      <p:ext uri="{BB962C8B-B14F-4D97-AF65-F5344CB8AC3E}">
        <p14:creationId xmlns:p14="http://schemas.microsoft.com/office/powerpoint/2010/main" val="1928231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75919AC6-4C34-D3E7-609E-D27706B23293}"/>
              </a:ext>
            </a:extLst>
          </p:cNvPr>
          <p:cNvPicPr>
            <a:picLocks noChangeAspect="1"/>
          </p:cNvPicPr>
          <p:nvPr/>
        </p:nvPicPr>
        <p:blipFill>
          <a:blip r:embed="rId3"/>
          <a:stretch>
            <a:fillRect/>
          </a:stretch>
        </p:blipFill>
        <p:spPr>
          <a:xfrm>
            <a:off x="1981200" y="1732633"/>
            <a:ext cx="13563600" cy="7072173"/>
          </a:xfrm>
          <a:prstGeom prst="rect">
            <a:avLst/>
          </a:prstGeom>
        </p:spPr>
      </p:pic>
    </p:spTree>
    <p:extLst>
      <p:ext uri="{BB962C8B-B14F-4D97-AF65-F5344CB8AC3E}">
        <p14:creationId xmlns:p14="http://schemas.microsoft.com/office/powerpoint/2010/main" val="3661201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39C333E8-4343-3FB6-12AF-D3ED76F6BE13}"/>
              </a:ext>
            </a:extLst>
          </p:cNvPr>
          <p:cNvPicPr>
            <a:picLocks noChangeAspect="1"/>
          </p:cNvPicPr>
          <p:nvPr/>
        </p:nvPicPr>
        <p:blipFill>
          <a:blip r:embed="rId3"/>
          <a:stretch>
            <a:fillRect/>
          </a:stretch>
        </p:blipFill>
        <p:spPr>
          <a:xfrm>
            <a:off x="1523523" y="1563495"/>
            <a:ext cx="15240953" cy="7467133"/>
          </a:xfrm>
          <a:prstGeom prst="rect">
            <a:avLst/>
          </a:prstGeom>
        </p:spPr>
      </p:pic>
    </p:spTree>
    <p:extLst>
      <p:ext uri="{BB962C8B-B14F-4D97-AF65-F5344CB8AC3E}">
        <p14:creationId xmlns:p14="http://schemas.microsoft.com/office/powerpoint/2010/main" val="3510151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C3EE9CD3-8CF0-FD22-B918-CC3BB5295BA2}"/>
              </a:ext>
            </a:extLst>
          </p:cNvPr>
          <p:cNvPicPr>
            <a:picLocks noChangeAspect="1"/>
          </p:cNvPicPr>
          <p:nvPr/>
        </p:nvPicPr>
        <p:blipFill>
          <a:blip r:embed="rId3"/>
          <a:stretch>
            <a:fillRect/>
          </a:stretch>
        </p:blipFill>
        <p:spPr>
          <a:xfrm>
            <a:off x="1247092" y="1452478"/>
            <a:ext cx="14940412" cy="7623599"/>
          </a:xfrm>
          <a:prstGeom prst="rect">
            <a:avLst/>
          </a:prstGeom>
        </p:spPr>
      </p:pic>
    </p:spTree>
    <p:extLst>
      <p:ext uri="{BB962C8B-B14F-4D97-AF65-F5344CB8AC3E}">
        <p14:creationId xmlns:p14="http://schemas.microsoft.com/office/powerpoint/2010/main" val="377127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Controllers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C3EE9CD3-8CF0-FD22-B918-CC3BB5295BA2}"/>
              </a:ext>
            </a:extLst>
          </p:cNvPr>
          <p:cNvPicPr>
            <a:picLocks noChangeAspect="1"/>
          </p:cNvPicPr>
          <p:nvPr/>
        </p:nvPicPr>
        <p:blipFill>
          <a:blip r:embed="rId3"/>
          <a:stretch>
            <a:fillRect/>
          </a:stretch>
        </p:blipFill>
        <p:spPr>
          <a:xfrm>
            <a:off x="1247092" y="1452478"/>
            <a:ext cx="14940412" cy="7623599"/>
          </a:xfrm>
          <a:prstGeom prst="rect">
            <a:avLst/>
          </a:prstGeom>
        </p:spPr>
      </p:pic>
    </p:spTree>
    <p:extLst>
      <p:ext uri="{BB962C8B-B14F-4D97-AF65-F5344CB8AC3E}">
        <p14:creationId xmlns:p14="http://schemas.microsoft.com/office/powerpoint/2010/main" val="3683948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Views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426A2307-D380-219C-01D6-FE339A2D53DA}"/>
              </a:ext>
            </a:extLst>
          </p:cNvPr>
          <p:cNvPicPr>
            <a:picLocks noChangeAspect="1"/>
          </p:cNvPicPr>
          <p:nvPr/>
        </p:nvPicPr>
        <p:blipFill>
          <a:blip r:embed="rId3"/>
          <a:stretch>
            <a:fillRect/>
          </a:stretch>
        </p:blipFill>
        <p:spPr>
          <a:xfrm>
            <a:off x="3352800" y="2257455"/>
            <a:ext cx="10820400" cy="5392345"/>
          </a:xfrm>
          <a:prstGeom prst="rect">
            <a:avLst/>
          </a:prstGeom>
        </p:spPr>
      </p:pic>
    </p:spTree>
    <p:extLst>
      <p:ext uri="{BB962C8B-B14F-4D97-AF65-F5344CB8AC3E}">
        <p14:creationId xmlns:p14="http://schemas.microsoft.com/office/powerpoint/2010/main" val="4210265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Index</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814603F2-435F-DA1E-A5A5-2356EE09506F}"/>
              </a:ext>
            </a:extLst>
          </p:cNvPr>
          <p:cNvPicPr>
            <a:picLocks noChangeAspect="1"/>
          </p:cNvPicPr>
          <p:nvPr/>
        </p:nvPicPr>
        <p:blipFill>
          <a:blip r:embed="rId3"/>
          <a:stretch>
            <a:fillRect/>
          </a:stretch>
        </p:blipFill>
        <p:spPr>
          <a:xfrm>
            <a:off x="1487879" y="1744630"/>
            <a:ext cx="12128843" cy="8137249"/>
          </a:xfrm>
          <a:prstGeom prst="rect">
            <a:avLst/>
          </a:prstGeom>
        </p:spPr>
      </p:pic>
    </p:spTree>
    <p:extLst>
      <p:ext uri="{BB962C8B-B14F-4D97-AF65-F5344CB8AC3E}">
        <p14:creationId xmlns:p14="http://schemas.microsoft.com/office/powerpoint/2010/main" val="1547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Index</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0F83B15F-A5D6-29B7-FC14-1A54E8BE5C39}"/>
              </a:ext>
            </a:extLst>
          </p:cNvPr>
          <p:cNvPicPr>
            <a:picLocks noChangeAspect="1"/>
          </p:cNvPicPr>
          <p:nvPr/>
        </p:nvPicPr>
        <p:blipFill>
          <a:blip r:embed="rId3"/>
          <a:stretch>
            <a:fillRect/>
          </a:stretch>
        </p:blipFill>
        <p:spPr>
          <a:xfrm>
            <a:off x="1557587" y="2177328"/>
            <a:ext cx="14514687" cy="5598522"/>
          </a:xfrm>
          <a:prstGeom prst="rect">
            <a:avLst/>
          </a:prstGeom>
        </p:spPr>
      </p:pic>
    </p:spTree>
    <p:extLst>
      <p:ext uri="{BB962C8B-B14F-4D97-AF65-F5344CB8AC3E}">
        <p14:creationId xmlns:p14="http://schemas.microsoft.com/office/powerpoint/2010/main" val="88491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Details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D52DA242-755B-7264-4FD5-BBE60D63D98A}"/>
              </a:ext>
            </a:extLst>
          </p:cNvPr>
          <p:cNvPicPr>
            <a:picLocks noChangeAspect="1"/>
          </p:cNvPicPr>
          <p:nvPr/>
        </p:nvPicPr>
        <p:blipFill>
          <a:blip r:embed="rId3"/>
          <a:stretch>
            <a:fillRect/>
          </a:stretch>
        </p:blipFill>
        <p:spPr>
          <a:xfrm>
            <a:off x="1261886" y="1560169"/>
            <a:ext cx="15152868" cy="7166661"/>
          </a:xfrm>
          <a:prstGeom prst="rect">
            <a:avLst/>
          </a:prstGeom>
        </p:spPr>
      </p:pic>
    </p:spTree>
    <p:extLst>
      <p:ext uri="{BB962C8B-B14F-4D97-AF65-F5344CB8AC3E}">
        <p14:creationId xmlns:p14="http://schemas.microsoft.com/office/powerpoint/2010/main" val="3691104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Details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D52DA242-755B-7264-4FD5-BBE60D63D98A}"/>
              </a:ext>
            </a:extLst>
          </p:cNvPr>
          <p:cNvPicPr>
            <a:picLocks noChangeAspect="1"/>
          </p:cNvPicPr>
          <p:nvPr/>
        </p:nvPicPr>
        <p:blipFill>
          <a:blip r:embed="rId3"/>
          <a:stretch>
            <a:fillRect/>
          </a:stretch>
        </p:blipFill>
        <p:spPr>
          <a:xfrm>
            <a:off x="1261886" y="1560169"/>
            <a:ext cx="15152868" cy="7166661"/>
          </a:xfrm>
          <a:prstGeom prst="rect">
            <a:avLst/>
          </a:prstGeom>
        </p:spPr>
      </p:pic>
    </p:spTree>
    <p:extLst>
      <p:ext uri="{BB962C8B-B14F-4D97-AF65-F5344CB8AC3E}">
        <p14:creationId xmlns:p14="http://schemas.microsoft.com/office/powerpoint/2010/main" val="25225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985260" cy="2298065"/>
            <a:chOff x="0" y="0"/>
            <a:chExt cx="3985260" cy="2298065"/>
          </a:xfrm>
        </p:grpSpPr>
        <p:sp>
          <p:nvSpPr>
            <p:cNvPr id="3" name="object 3"/>
            <p:cNvSpPr/>
            <p:nvPr/>
          </p:nvSpPr>
          <p:spPr>
            <a:xfrm>
              <a:off x="0" y="0"/>
              <a:ext cx="3328670" cy="2298065"/>
            </a:xfrm>
            <a:custGeom>
              <a:avLst/>
              <a:gdLst/>
              <a:ahLst/>
              <a:cxnLst/>
              <a:rect l="l" t="t" r="r" b="b"/>
              <a:pathLst>
                <a:path w="3328670" h="2298065">
                  <a:moveTo>
                    <a:pt x="3328402" y="0"/>
                  </a:moveTo>
                  <a:lnTo>
                    <a:pt x="1030600" y="2297802"/>
                  </a:lnTo>
                  <a:lnTo>
                    <a:pt x="0" y="1267202"/>
                  </a:lnTo>
                  <a:lnTo>
                    <a:pt x="0" y="0"/>
                  </a:lnTo>
                  <a:lnTo>
                    <a:pt x="3328402" y="0"/>
                  </a:lnTo>
                  <a:close/>
                </a:path>
              </a:pathLst>
            </a:custGeom>
            <a:solidFill>
              <a:srgbClr val="97BCC7"/>
            </a:solidFill>
          </p:spPr>
          <p:txBody>
            <a:bodyPr wrap="square" lIns="0" tIns="0" rIns="0" bIns="0" rtlCol="0"/>
            <a:lstStyle/>
            <a:p>
              <a:endParaRPr/>
            </a:p>
          </p:txBody>
        </p:sp>
        <p:sp>
          <p:nvSpPr>
            <p:cNvPr id="4" name="object 4"/>
            <p:cNvSpPr/>
            <p:nvPr/>
          </p:nvSpPr>
          <p:spPr>
            <a:xfrm>
              <a:off x="1657521" y="0"/>
              <a:ext cx="2327910" cy="2293620"/>
            </a:xfrm>
            <a:custGeom>
              <a:avLst/>
              <a:gdLst/>
              <a:ahLst/>
              <a:cxnLst/>
              <a:rect l="l" t="t" r="r" b="b"/>
              <a:pathLst>
                <a:path w="2327910" h="2293620">
                  <a:moveTo>
                    <a:pt x="2327300" y="0"/>
                  </a:moveTo>
                  <a:lnTo>
                    <a:pt x="33675" y="2293624"/>
                  </a:lnTo>
                  <a:lnTo>
                    <a:pt x="0" y="2259949"/>
                  </a:lnTo>
                  <a:lnTo>
                    <a:pt x="2259949" y="0"/>
                  </a:lnTo>
                  <a:lnTo>
                    <a:pt x="2327300" y="0"/>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3"/>
            <a:ext cx="1028700" cy="1031875"/>
          </a:xfrm>
          <a:custGeom>
            <a:avLst/>
            <a:gdLst/>
            <a:ahLst/>
            <a:cxnLst/>
            <a:rect l="l" t="t" r="r" b="b"/>
            <a:pathLst>
              <a:path w="1028700" h="1031875">
                <a:moveTo>
                  <a:pt x="1028682" y="1031335"/>
                </a:moveTo>
                <a:lnTo>
                  <a:pt x="997660" y="1031335"/>
                </a:lnTo>
                <a:lnTo>
                  <a:pt x="0" y="33675"/>
                </a:lnTo>
                <a:lnTo>
                  <a:pt x="33674" y="0"/>
                </a:lnTo>
                <a:lnTo>
                  <a:pt x="1028682" y="995007"/>
                </a:lnTo>
                <a:lnTo>
                  <a:pt x="1028682" y="1031335"/>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477589" y="243211"/>
            <a:ext cx="1362074" cy="781049"/>
          </a:xfrm>
          <a:prstGeom prst="rect">
            <a:avLst/>
          </a:prstGeom>
        </p:spPr>
      </p:pic>
      <p:pic>
        <p:nvPicPr>
          <p:cNvPr id="7" name="object 7"/>
          <p:cNvPicPr/>
          <p:nvPr/>
        </p:nvPicPr>
        <p:blipFill>
          <a:blip r:embed="rId3" cstate="print"/>
          <a:stretch>
            <a:fillRect/>
          </a:stretch>
        </p:blipFill>
        <p:spPr>
          <a:xfrm>
            <a:off x="7508623" y="7023561"/>
            <a:ext cx="3267074" cy="3263437"/>
          </a:xfrm>
          <a:prstGeom prst="rect">
            <a:avLst/>
          </a:prstGeom>
        </p:spPr>
      </p:pic>
      <p:sp>
        <p:nvSpPr>
          <p:cNvPr id="14" name="object 14"/>
          <p:cNvSpPr txBox="1">
            <a:spLocks noGrp="1"/>
          </p:cNvSpPr>
          <p:nvPr>
            <p:ph type="title"/>
          </p:nvPr>
        </p:nvSpPr>
        <p:spPr>
          <a:xfrm>
            <a:off x="4724399" y="343150"/>
            <a:ext cx="13119283" cy="559512"/>
          </a:xfrm>
          <a:prstGeom prst="rect">
            <a:avLst/>
          </a:prstGeom>
        </p:spPr>
        <p:txBody>
          <a:bodyPr vert="horz" wrap="square" lIns="0" tIns="8255" rIns="0" bIns="0" rtlCol="0">
            <a:spAutoFit/>
          </a:bodyPr>
          <a:lstStyle/>
          <a:p>
            <a:pPr marL="12700" marR="5080" indent="1354455">
              <a:lnSpc>
                <a:spcPct val="100600"/>
              </a:lnSpc>
              <a:spcBef>
                <a:spcPts val="65"/>
              </a:spcBef>
            </a:pPr>
            <a:r>
              <a:rPr lang="es-MX" sz="3850" spc="20" dirty="0">
                <a:solidFill>
                  <a:srgbClr val="FFFFFF"/>
                </a:solidFill>
              </a:rPr>
              <a:t>Estilos Arquitectónicos</a:t>
            </a:r>
            <a:endParaRPr lang="es-MX" sz="3850" dirty="0"/>
          </a:p>
        </p:txBody>
      </p:sp>
      <p:sp>
        <p:nvSpPr>
          <p:cNvPr id="15" name="object 15"/>
          <p:cNvSpPr txBox="1">
            <a:spLocks noGrp="1"/>
          </p:cNvSpPr>
          <p:nvPr>
            <p:ph type="body" idx="1"/>
          </p:nvPr>
        </p:nvSpPr>
        <p:spPr>
          <a:xfrm>
            <a:off x="514279" y="2090886"/>
            <a:ext cx="17087921" cy="5937523"/>
          </a:xfrm>
          <a:prstGeom prst="rect">
            <a:avLst/>
          </a:prstGeom>
        </p:spPr>
        <p:txBody>
          <a:bodyPr vert="horz" wrap="square" lIns="0" tIns="12700" rIns="0" bIns="0" rtlCol="0">
            <a:spAutoFit/>
          </a:bodyPr>
          <a:lstStyle/>
          <a:p>
            <a:pPr algn="l">
              <a:buFont typeface="+mj-lt"/>
              <a:buAutoNum type="arabicPeriod"/>
            </a:pPr>
            <a:r>
              <a:rPr lang="es-MX" b="1" i="0" dirty="0">
                <a:effectLst/>
                <a:latin typeface="Söhne"/>
              </a:rPr>
              <a:t>Arquitectura Monolítica:</a:t>
            </a:r>
            <a:r>
              <a:rPr lang="es-MX" b="0" i="0" dirty="0">
                <a:effectLst/>
                <a:latin typeface="Söhne"/>
              </a:rPr>
              <a:t> Una única aplicación que contiene todos los componentes y servicios.</a:t>
            </a:r>
          </a:p>
          <a:p>
            <a:pPr algn="l">
              <a:buFont typeface="+mj-lt"/>
              <a:buAutoNum type="arabicPeriod"/>
            </a:pPr>
            <a:r>
              <a:rPr lang="es-MX" b="1" i="0" dirty="0">
                <a:effectLst/>
                <a:latin typeface="Söhne"/>
              </a:rPr>
              <a:t>Arquitectura de Microservicios:</a:t>
            </a:r>
            <a:r>
              <a:rPr lang="es-MX" b="0" i="0" dirty="0">
                <a:effectLst/>
                <a:latin typeface="Söhne"/>
              </a:rPr>
              <a:t> Divide la aplicación en pequeños servicios independientes, cada uno ejecutándose en su propio proceso.</a:t>
            </a:r>
          </a:p>
          <a:p>
            <a:pPr algn="l">
              <a:buFont typeface="+mj-lt"/>
              <a:buAutoNum type="arabicPeriod"/>
            </a:pPr>
            <a:r>
              <a:rPr lang="es-MX" b="1" i="0" dirty="0">
                <a:effectLst/>
                <a:latin typeface="Söhne"/>
              </a:rPr>
              <a:t>Arquitectura en Capas:</a:t>
            </a:r>
            <a:r>
              <a:rPr lang="es-MX" b="0" i="0" dirty="0">
                <a:effectLst/>
                <a:latin typeface="Söhne"/>
              </a:rPr>
              <a:t> Divide la aplicación en capas lógicas, como la capa de presentación, la capa de lógica de negocio y la capa de acceso a datos.</a:t>
            </a:r>
          </a:p>
          <a:p>
            <a:pPr algn="l">
              <a:buFont typeface="+mj-lt"/>
              <a:buAutoNum type="arabicPeriod"/>
            </a:pPr>
            <a:r>
              <a:rPr lang="es-MX" b="1" i="0" dirty="0">
                <a:effectLst/>
                <a:latin typeface="Söhne"/>
              </a:rPr>
              <a:t>Arquitectura Orientada a Servicios (SOA):</a:t>
            </a:r>
            <a:r>
              <a:rPr lang="es-MX" b="0" i="0" dirty="0">
                <a:effectLst/>
                <a:latin typeface="Söhne"/>
              </a:rPr>
              <a:t> Organiza la funcionalidad en servicios independientes que pueden ser consumidos de forma distribuida.</a:t>
            </a:r>
          </a:p>
          <a:p>
            <a:pPr algn="l">
              <a:buFont typeface="+mj-lt"/>
              <a:buAutoNum type="arabicPeriod"/>
            </a:pPr>
            <a:r>
              <a:rPr lang="es-MX" b="1" i="0" dirty="0">
                <a:effectLst/>
                <a:latin typeface="Söhne"/>
              </a:rPr>
              <a:t>Arquitectura Basada en Eventos:</a:t>
            </a:r>
            <a:r>
              <a:rPr lang="es-MX" b="0" i="0" dirty="0">
                <a:effectLst/>
                <a:latin typeface="Söhne"/>
              </a:rPr>
              <a:t> Los componentes se comunican a través de eventos, lo que permite una mayor desacoplamiento.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Create</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717FCB4D-05FD-B653-C931-025665B5A0EA}"/>
              </a:ext>
            </a:extLst>
          </p:cNvPr>
          <p:cNvPicPr>
            <a:picLocks noChangeAspect="1"/>
          </p:cNvPicPr>
          <p:nvPr/>
        </p:nvPicPr>
        <p:blipFill>
          <a:blip r:embed="rId3"/>
          <a:stretch>
            <a:fillRect/>
          </a:stretch>
        </p:blipFill>
        <p:spPr>
          <a:xfrm>
            <a:off x="3187861" y="1790700"/>
            <a:ext cx="10147139" cy="6539536"/>
          </a:xfrm>
          <a:prstGeom prst="rect">
            <a:avLst/>
          </a:prstGeom>
        </p:spPr>
      </p:pic>
    </p:spTree>
    <p:extLst>
      <p:ext uri="{BB962C8B-B14F-4D97-AF65-F5344CB8AC3E}">
        <p14:creationId xmlns:p14="http://schemas.microsoft.com/office/powerpoint/2010/main" val="1291626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Create</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876705CB-6AA4-0246-3FD6-C0592FC61B2C}"/>
              </a:ext>
            </a:extLst>
          </p:cNvPr>
          <p:cNvPicPr>
            <a:picLocks noChangeAspect="1"/>
          </p:cNvPicPr>
          <p:nvPr/>
        </p:nvPicPr>
        <p:blipFill>
          <a:blip r:embed="rId3"/>
          <a:stretch>
            <a:fillRect/>
          </a:stretch>
        </p:blipFill>
        <p:spPr>
          <a:xfrm>
            <a:off x="3048000" y="2169393"/>
            <a:ext cx="10831532" cy="3812307"/>
          </a:xfrm>
          <a:prstGeom prst="rect">
            <a:avLst/>
          </a:prstGeom>
        </p:spPr>
      </p:pic>
    </p:spTree>
    <p:extLst>
      <p:ext uri="{BB962C8B-B14F-4D97-AF65-F5344CB8AC3E}">
        <p14:creationId xmlns:p14="http://schemas.microsoft.com/office/powerpoint/2010/main" val="2928653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800" y="611585"/>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Delete</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E9E9C7C8-5607-8A1B-1431-375A745D2CD1}"/>
              </a:ext>
            </a:extLst>
          </p:cNvPr>
          <p:cNvPicPr>
            <a:picLocks noChangeAspect="1"/>
          </p:cNvPicPr>
          <p:nvPr/>
        </p:nvPicPr>
        <p:blipFill>
          <a:blip r:embed="rId3"/>
          <a:stretch>
            <a:fillRect/>
          </a:stretch>
        </p:blipFill>
        <p:spPr>
          <a:xfrm>
            <a:off x="3079085" y="1452478"/>
            <a:ext cx="10196789" cy="6205622"/>
          </a:xfrm>
          <a:prstGeom prst="rect">
            <a:avLst/>
          </a:prstGeom>
        </p:spPr>
      </p:pic>
    </p:spTree>
    <p:extLst>
      <p:ext uri="{BB962C8B-B14F-4D97-AF65-F5344CB8AC3E}">
        <p14:creationId xmlns:p14="http://schemas.microsoft.com/office/powerpoint/2010/main" val="112375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Edit</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7643F329-16D5-0B04-DFEB-01CFD3A10783}"/>
              </a:ext>
            </a:extLst>
          </p:cNvPr>
          <p:cNvPicPr>
            <a:picLocks noChangeAspect="1"/>
          </p:cNvPicPr>
          <p:nvPr/>
        </p:nvPicPr>
        <p:blipFill>
          <a:blip r:embed="rId3"/>
          <a:stretch>
            <a:fillRect/>
          </a:stretch>
        </p:blipFill>
        <p:spPr>
          <a:xfrm>
            <a:off x="3048000" y="1257300"/>
            <a:ext cx="9489285" cy="6768093"/>
          </a:xfrm>
          <a:prstGeom prst="rect">
            <a:avLst/>
          </a:prstGeom>
        </p:spPr>
      </p:pic>
    </p:spTree>
    <p:extLst>
      <p:ext uri="{BB962C8B-B14F-4D97-AF65-F5344CB8AC3E}">
        <p14:creationId xmlns:p14="http://schemas.microsoft.com/office/powerpoint/2010/main" val="3690680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Edit</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46319293-8372-F9FE-BCB9-65F9943FD091}"/>
              </a:ext>
            </a:extLst>
          </p:cNvPr>
          <p:cNvPicPr>
            <a:picLocks noChangeAspect="1"/>
          </p:cNvPicPr>
          <p:nvPr/>
        </p:nvPicPr>
        <p:blipFill>
          <a:blip r:embed="rId3"/>
          <a:stretch>
            <a:fillRect/>
          </a:stretch>
        </p:blipFill>
        <p:spPr>
          <a:xfrm>
            <a:off x="1219200" y="1638300"/>
            <a:ext cx="13754636" cy="3957785"/>
          </a:xfrm>
          <a:prstGeom prst="rect">
            <a:avLst/>
          </a:prstGeom>
        </p:spPr>
      </p:pic>
    </p:spTree>
    <p:extLst>
      <p:ext uri="{BB962C8B-B14F-4D97-AF65-F5344CB8AC3E}">
        <p14:creationId xmlns:p14="http://schemas.microsoft.com/office/powerpoint/2010/main" val="28650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Program.cs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41A021D1-7043-C4E8-F705-2D93029CDC03}"/>
              </a:ext>
            </a:extLst>
          </p:cNvPr>
          <p:cNvPicPr>
            <a:picLocks noChangeAspect="1"/>
          </p:cNvPicPr>
          <p:nvPr/>
        </p:nvPicPr>
        <p:blipFill>
          <a:blip r:embed="rId3"/>
          <a:stretch>
            <a:fillRect/>
          </a:stretch>
        </p:blipFill>
        <p:spPr>
          <a:xfrm>
            <a:off x="2586170" y="1008477"/>
            <a:ext cx="11030553" cy="6608613"/>
          </a:xfrm>
          <a:prstGeom prst="rect">
            <a:avLst/>
          </a:prstGeom>
        </p:spPr>
      </p:pic>
    </p:spTree>
    <p:extLst>
      <p:ext uri="{BB962C8B-B14F-4D97-AF65-F5344CB8AC3E}">
        <p14:creationId xmlns:p14="http://schemas.microsoft.com/office/powerpoint/2010/main" val="3284938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err="1">
                <a:solidFill>
                  <a:srgbClr val="FFFFFF"/>
                </a:solidFill>
              </a:rPr>
              <a:t>Program.cs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41A021D1-7043-C4E8-F705-2D93029CDC03}"/>
              </a:ext>
            </a:extLst>
          </p:cNvPr>
          <p:cNvPicPr>
            <a:picLocks noChangeAspect="1"/>
          </p:cNvPicPr>
          <p:nvPr/>
        </p:nvPicPr>
        <p:blipFill>
          <a:blip r:embed="rId3"/>
          <a:stretch>
            <a:fillRect/>
          </a:stretch>
        </p:blipFill>
        <p:spPr>
          <a:xfrm>
            <a:off x="2586170" y="1008477"/>
            <a:ext cx="11030553" cy="6608613"/>
          </a:xfrm>
          <a:prstGeom prst="rect">
            <a:avLst/>
          </a:prstGeom>
        </p:spPr>
      </p:pic>
    </p:spTree>
    <p:extLst>
      <p:ext uri="{BB962C8B-B14F-4D97-AF65-F5344CB8AC3E}">
        <p14:creationId xmlns:p14="http://schemas.microsoft.com/office/powerpoint/2010/main" val="261559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CI/CD</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8E137301-D1D4-CA0D-911F-32B2A56D815B}"/>
              </a:ext>
            </a:extLst>
          </p:cNvPr>
          <p:cNvPicPr>
            <a:picLocks noChangeAspect="1"/>
          </p:cNvPicPr>
          <p:nvPr/>
        </p:nvPicPr>
        <p:blipFill>
          <a:blip r:embed="rId3"/>
          <a:stretch>
            <a:fillRect/>
          </a:stretch>
        </p:blipFill>
        <p:spPr>
          <a:xfrm>
            <a:off x="2209800" y="1350010"/>
            <a:ext cx="12203228" cy="5611008"/>
          </a:xfrm>
          <a:prstGeom prst="rect">
            <a:avLst/>
          </a:prstGeom>
        </p:spPr>
      </p:pic>
    </p:spTree>
    <p:extLst>
      <p:ext uri="{BB962C8B-B14F-4D97-AF65-F5344CB8AC3E}">
        <p14:creationId xmlns:p14="http://schemas.microsoft.com/office/powerpoint/2010/main" val="109410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CI/CD</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1" name="Imagen 10">
            <a:extLst>
              <a:ext uri="{FF2B5EF4-FFF2-40B4-BE49-F238E27FC236}">
                <a16:creationId xmlns:a16="http://schemas.microsoft.com/office/drawing/2014/main" id="{308D415C-11EC-0777-BA6A-EC17A3BC9B30}"/>
              </a:ext>
            </a:extLst>
          </p:cNvPr>
          <p:cNvPicPr>
            <a:picLocks noChangeAspect="1"/>
          </p:cNvPicPr>
          <p:nvPr/>
        </p:nvPicPr>
        <p:blipFill>
          <a:blip r:embed="rId3"/>
          <a:stretch>
            <a:fillRect/>
          </a:stretch>
        </p:blipFill>
        <p:spPr>
          <a:xfrm>
            <a:off x="1828800" y="1016498"/>
            <a:ext cx="12079386" cy="5706271"/>
          </a:xfrm>
          <a:prstGeom prst="rect">
            <a:avLst/>
          </a:prstGeom>
        </p:spPr>
      </p:pic>
    </p:spTree>
    <p:extLst>
      <p:ext uri="{BB962C8B-B14F-4D97-AF65-F5344CB8AC3E}">
        <p14:creationId xmlns:p14="http://schemas.microsoft.com/office/powerpoint/2010/main" val="668451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CI/CD</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pic>
        <p:nvPicPr>
          <p:cNvPr id="10" name="Imagen 9">
            <a:extLst>
              <a:ext uri="{FF2B5EF4-FFF2-40B4-BE49-F238E27FC236}">
                <a16:creationId xmlns:a16="http://schemas.microsoft.com/office/drawing/2014/main" id="{E3C632C7-EDB8-9FC0-D0A0-869ACE1A4B52}"/>
              </a:ext>
            </a:extLst>
          </p:cNvPr>
          <p:cNvPicPr>
            <a:picLocks noChangeAspect="1"/>
          </p:cNvPicPr>
          <p:nvPr/>
        </p:nvPicPr>
        <p:blipFill>
          <a:blip r:embed="rId3"/>
          <a:stretch>
            <a:fillRect/>
          </a:stretch>
        </p:blipFill>
        <p:spPr>
          <a:xfrm>
            <a:off x="2209800" y="1074179"/>
            <a:ext cx="13618852" cy="5843507"/>
          </a:xfrm>
          <a:prstGeom prst="rect">
            <a:avLst/>
          </a:prstGeom>
        </p:spPr>
      </p:pic>
    </p:spTree>
    <p:extLst>
      <p:ext uri="{BB962C8B-B14F-4D97-AF65-F5344CB8AC3E}">
        <p14:creationId xmlns:p14="http://schemas.microsoft.com/office/powerpoint/2010/main" val="133055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985260" cy="2298065"/>
            <a:chOff x="0" y="0"/>
            <a:chExt cx="3985260" cy="2298065"/>
          </a:xfrm>
        </p:grpSpPr>
        <p:sp>
          <p:nvSpPr>
            <p:cNvPr id="3" name="object 3"/>
            <p:cNvSpPr/>
            <p:nvPr/>
          </p:nvSpPr>
          <p:spPr>
            <a:xfrm>
              <a:off x="0" y="0"/>
              <a:ext cx="3328670" cy="2298065"/>
            </a:xfrm>
            <a:custGeom>
              <a:avLst/>
              <a:gdLst/>
              <a:ahLst/>
              <a:cxnLst/>
              <a:rect l="l" t="t" r="r" b="b"/>
              <a:pathLst>
                <a:path w="3328670" h="2298065">
                  <a:moveTo>
                    <a:pt x="3328402" y="0"/>
                  </a:moveTo>
                  <a:lnTo>
                    <a:pt x="1030600" y="2297802"/>
                  </a:lnTo>
                  <a:lnTo>
                    <a:pt x="0" y="1267202"/>
                  </a:lnTo>
                  <a:lnTo>
                    <a:pt x="0" y="0"/>
                  </a:lnTo>
                  <a:lnTo>
                    <a:pt x="3328402" y="0"/>
                  </a:lnTo>
                  <a:close/>
                </a:path>
              </a:pathLst>
            </a:custGeom>
            <a:solidFill>
              <a:srgbClr val="97BCC7"/>
            </a:solidFill>
          </p:spPr>
          <p:txBody>
            <a:bodyPr wrap="square" lIns="0" tIns="0" rIns="0" bIns="0" rtlCol="0"/>
            <a:lstStyle/>
            <a:p>
              <a:endParaRPr/>
            </a:p>
          </p:txBody>
        </p:sp>
        <p:sp>
          <p:nvSpPr>
            <p:cNvPr id="4" name="object 4"/>
            <p:cNvSpPr/>
            <p:nvPr/>
          </p:nvSpPr>
          <p:spPr>
            <a:xfrm>
              <a:off x="1657521" y="0"/>
              <a:ext cx="2327910" cy="2293620"/>
            </a:xfrm>
            <a:custGeom>
              <a:avLst/>
              <a:gdLst/>
              <a:ahLst/>
              <a:cxnLst/>
              <a:rect l="l" t="t" r="r" b="b"/>
              <a:pathLst>
                <a:path w="2327910" h="2293620">
                  <a:moveTo>
                    <a:pt x="2327300" y="0"/>
                  </a:moveTo>
                  <a:lnTo>
                    <a:pt x="33675" y="2293624"/>
                  </a:lnTo>
                  <a:lnTo>
                    <a:pt x="0" y="2259949"/>
                  </a:lnTo>
                  <a:lnTo>
                    <a:pt x="2259949" y="0"/>
                  </a:lnTo>
                  <a:lnTo>
                    <a:pt x="2327300" y="0"/>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3"/>
            <a:ext cx="1028700" cy="1031875"/>
          </a:xfrm>
          <a:custGeom>
            <a:avLst/>
            <a:gdLst/>
            <a:ahLst/>
            <a:cxnLst/>
            <a:rect l="l" t="t" r="r" b="b"/>
            <a:pathLst>
              <a:path w="1028700" h="1031875">
                <a:moveTo>
                  <a:pt x="1028682" y="1031335"/>
                </a:moveTo>
                <a:lnTo>
                  <a:pt x="997660" y="1031335"/>
                </a:lnTo>
                <a:lnTo>
                  <a:pt x="0" y="33675"/>
                </a:lnTo>
                <a:lnTo>
                  <a:pt x="33674" y="0"/>
                </a:lnTo>
                <a:lnTo>
                  <a:pt x="1028682" y="995007"/>
                </a:lnTo>
                <a:lnTo>
                  <a:pt x="1028682" y="1031335"/>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477589" y="243211"/>
            <a:ext cx="1362074" cy="781049"/>
          </a:xfrm>
          <a:prstGeom prst="rect">
            <a:avLst/>
          </a:prstGeom>
        </p:spPr>
      </p:pic>
      <p:pic>
        <p:nvPicPr>
          <p:cNvPr id="7" name="object 7"/>
          <p:cNvPicPr/>
          <p:nvPr/>
        </p:nvPicPr>
        <p:blipFill>
          <a:blip r:embed="rId3" cstate="print"/>
          <a:stretch>
            <a:fillRect/>
          </a:stretch>
        </p:blipFill>
        <p:spPr>
          <a:xfrm>
            <a:off x="7508623" y="7023561"/>
            <a:ext cx="3267074" cy="3263437"/>
          </a:xfrm>
          <a:prstGeom prst="rect">
            <a:avLst/>
          </a:prstGeom>
        </p:spPr>
      </p:pic>
      <p:sp>
        <p:nvSpPr>
          <p:cNvPr id="14" name="object 14"/>
          <p:cNvSpPr txBox="1">
            <a:spLocks noGrp="1"/>
          </p:cNvSpPr>
          <p:nvPr>
            <p:ph type="title"/>
          </p:nvPr>
        </p:nvSpPr>
        <p:spPr>
          <a:xfrm>
            <a:off x="4724399" y="343150"/>
            <a:ext cx="13119283" cy="559512"/>
          </a:xfrm>
          <a:prstGeom prst="rect">
            <a:avLst/>
          </a:prstGeom>
        </p:spPr>
        <p:txBody>
          <a:bodyPr vert="horz" wrap="square" lIns="0" tIns="8255" rIns="0" bIns="0" rtlCol="0">
            <a:spAutoFit/>
          </a:bodyPr>
          <a:lstStyle/>
          <a:p>
            <a:pPr marL="12700" marR="5080" indent="1354455">
              <a:lnSpc>
                <a:spcPct val="100600"/>
              </a:lnSpc>
              <a:spcBef>
                <a:spcPts val="65"/>
              </a:spcBef>
            </a:pPr>
            <a:r>
              <a:rPr lang="es-MX" sz="3850" spc="20" dirty="0">
                <a:solidFill>
                  <a:srgbClr val="FFFFFF"/>
                </a:solidFill>
              </a:rPr>
              <a:t>Patrones de Arquitectura</a:t>
            </a:r>
            <a:endParaRPr lang="es-MX" sz="3850" dirty="0"/>
          </a:p>
        </p:txBody>
      </p:sp>
      <p:sp>
        <p:nvSpPr>
          <p:cNvPr id="15" name="object 15"/>
          <p:cNvSpPr txBox="1">
            <a:spLocks noGrp="1"/>
          </p:cNvSpPr>
          <p:nvPr>
            <p:ph type="body" idx="1"/>
          </p:nvPr>
        </p:nvSpPr>
        <p:spPr>
          <a:xfrm>
            <a:off x="514279" y="2090886"/>
            <a:ext cx="17087921" cy="5937523"/>
          </a:xfrm>
          <a:prstGeom prst="rect">
            <a:avLst/>
          </a:prstGeom>
        </p:spPr>
        <p:txBody>
          <a:bodyPr vert="horz" wrap="square" lIns="0" tIns="12700" rIns="0" bIns="0" rtlCol="0">
            <a:spAutoFit/>
          </a:bodyPr>
          <a:lstStyle/>
          <a:p>
            <a:pPr algn="l">
              <a:buFont typeface="+mj-lt"/>
              <a:buAutoNum type="arabicPeriod"/>
            </a:pPr>
            <a:r>
              <a:rPr lang="es-MX" b="1" i="0" dirty="0">
                <a:effectLst/>
                <a:latin typeface="Söhne"/>
              </a:rPr>
              <a:t>Modelo-Vista-Controlador (MVC):</a:t>
            </a:r>
            <a:r>
              <a:rPr lang="es-MX" b="0" i="0" dirty="0">
                <a:effectLst/>
                <a:latin typeface="Söhne"/>
              </a:rPr>
              <a:t> Divide la aplicación en tres componentes: Modelo (lógica de negocio), Vista (presentación) y Controlador (maneja la interacción del usuario).</a:t>
            </a:r>
          </a:p>
          <a:p>
            <a:pPr algn="l">
              <a:buFont typeface="+mj-lt"/>
              <a:buAutoNum type="arabicPeriod"/>
            </a:pPr>
            <a:r>
              <a:rPr lang="es-MX" b="1" i="0" dirty="0">
                <a:effectLst/>
                <a:latin typeface="Söhne"/>
              </a:rPr>
              <a:t>Modelo-Vista-Presentador (MVP):</a:t>
            </a:r>
            <a:r>
              <a:rPr lang="es-MX" b="0" i="0" dirty="0">
                <a:effectLst/>
                <a:latin typeface="Söhne"/>
              </a:rPr>
              <a:t> Similar a MVC pero con una mayor separación entre la vista y el presentador.</a:t>
            </a:r>
          </a:p>
          <a:p>
            <a:pPr algn="l">
              <a:buFont typeface="+mj-lt"/>
              <a:buAutoNum type="arabicPeriod"/>
            </a:pPr>
            <a:r>
              <a:rPr lang="es-MX" b="1" i="0" dirty="0">
                <a:effectLst/>
                <a:latin typeface="Söhne"/>
              </a:rPr>
              <a:t>Modelo-Vista-</a:t>
            </a:r>
            <a:r>
              <a:rPr lang="es-MX" b="1" i="0" dirty="0" err="1">
                <a:effectLst/>
                <a:latin typeface="Söhne"/>
              </a:rPr>
              <a:t>ViewModel</a:t>
            </a:r>
            <a:r>
              <a:rPr lang="es-MX" b="1" i="0" dirty="0">
                <a:effectLst/>
                <a:latin typeface="Söhne"/>
              </a:rPr>
              <a:t> (MVVM):</a:t>
            </a:r>
            <a:r>
              <a:rPr lang="es-MX" b="0" i="0" dirty="0">
                <a:effectLst/>
                <a:latin typeface="Söhne"/>
              </a:rPr>
              <a:t> Diseño arquitectónico que facilita la separación de la interfaz de usuario de la lógica de negocio.</a:t>
            </a:r>
          </a:p>
          <a:p>
            <a:pPr algn="l">
              <a:buFont typeface="+mj-lt"/>
              <a:buAutoNum type="arabicPeriod"/>
            </a:pPr>
            <a:r>
              <a:rPr lang="es-MX" b="1" i="0" dirty="0">
                <a:effectLst/>
                <a:latin typeface="Söhne"/>
              </a:rPr>
              <a:t>Arquitectura Hexagonal (Puertos y Adaptadores):</a:t>
            </a:r>
            <a:r>
              <a:rPr lang="es-MX" b="0" i="0" dirty="0">
                <a:effectLst/>
                <a:latin typeface="Söhne"/>
              </a:rPr>
              <a:t> Divide la aplicación en capas internas (lógica de negocio) y capas externas (interfaz de usuario, bases de datos) con adaptadores que facilitan la comunicación entre ellas.</a:t>
            </a:r>
          </a:p>
        </p:txBody>
      </p:sp>
    </p:spTree>
    <p:extLst>
      <p:ext uri="{BB962C8B-B14F-4D97-AF65-F5344CB8AC3E}">
        <p14:creationId xmlns:p14="http://schemas.microsoft.com/office/powerpoint/2010/main" val="2944429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6926" y="0"/>
            <a:ext cx="4671695" cy="2886075"/>
            <a:chOff x="13616926" y="0"/>
            <a:chExt cx="4671695" cy="2886075"/>
          </a:xfrm>
        </p:grpSpPr>
        <p:sp>
          <p:nvSpPr>
            <p:cNvPr id="3" name="object 3"/>
            <p:cNvSpPr/>
            <p:nvPr/>
          </p:nvSpPr>
          <p:spPr>
            <a:xfrm>
              <a:off x="13616926" y="0"/>
              <a:ext cx="4671695" cy="2700020"/>
            </a:xfrm>
            <a:custGeom>
              <a:avLst/>
              <a:gdLst/>
              <a:ahLst/>
              <a:cxnLst/>
              <a:rect l="l" t="t" r="r" b="b"/>
              <a:pathLst>
                <a:path w="4671694" h="2700020">
                  <a:moveTo>
                    <a:pt x="4671072" y="728104"/>
                  </a:moveTo>
                  <a:lnTo>
                    <a:pt x="2699588" y="2699588"/>
                  </a:lnTo>
                  <a:lnTo>
                    <a:pt x="0" y="0"/>
                  </a:lnTo>
                  <a:lnTo>
                    <a:pt x="4671072" y="0"/>
                  </a:lnTo>
                  <a:lnTo>
                    <a:pt x="4671072" y="728104"/>
                  </a:lnTo>
                  <a:close/>
                </a:path>
              </a:pathLst>
            </a:custGeom>
            <a:solidFill>
              <a:srgbClr val="97BCC7"/>
            </a:solidFill>
          </p:spPr>
          <p:txBody>
            <a:bodyPr wrap="square" lIns="0" tIns="0" rIns="0" bIns="0" rtlCol="0"/>
            <a:lstStyle/>
            <a:p>
              <a:endParaRPr/>
            </a:p>
          </p:txBody>
        </p:sp>
        <p:sp>
          <p:nvSpPr>
            <p:cNvPr id="4" name="object 4"/>
            <p:cNvSpPr/>
            <p:nvPr/>
          </p:nvSpPr>
          <p:spPr>
            <a:xfrm>
              <a:off x="16888243" y="1452478"/>
              <a:ext cx="1400175" cy="1433830"/>
            </a:xfrm>
            <a:custGeom>
              <a:avLst/>
              <a:gdLst/>
              <a:ahLst/>
              <a:cxnLst/>
              <a:rect l="l" t="t" r="r" b="b"/>
              <a:pathLst>
                <a:path w="1400175" h="1433830">
                  <a:moveTo>
                    <a:pt x="1399756" y="67350"/>
                  </a:moveTo>
                  <a:lnTo>
                    <a:pt x="33675" y="1433432"/>
                  </a:lnTo>
                  <a:lnTo>
                    <a:pt x="0" y="1399756"/>
                  </a:lnTo>
                  <a:lnTo>
                    <a:pt x="1399756" y="0"/>
                  </a:lnTo>
                  <a:lnTo>
                    <a:pt x="1399756" y="67350"/>
                  </a:lnTo>
                  <a:close/>
                </a:path>
              </a:pathLst>
            </a:custGeom>
            <a:solidFill>
              <a:srgbClr val="F7FAFD"/>
            </a:solidFill>
          </p:spPr>
          <p:txBody>
            <a:bodyPr wrap="square" lIns="0" tIns="0" rIns="0" bIns="0" rtlCol="0"/>
            <a:lstStyle/>
            <a:p>
              <a:endParaRPr/>
            </a:p>
          </p:txBody>
        </p:sp>
      </p:grpSp>
      <p:grpSp>
        <p:nvGrpSpPr>
          <p:cNvPr id="5" name="object 5"/>
          <p:cNvGrpSpPr/>
          <p:nvPr/>
        </p:nvGrpSpPr>
        <p:grpSpPr>
          <a:xfrm>
            <a:off x="0" y="7856309"/>
            <a:ext cx="1026160" cy="2430780"/>
            <a:chOff x="0" y="7856309"/>
            <a:chExt cx="1026160" cy="2430780"/>
          </a:xfrm>
        </p:grpSpPr>
        <p:sp>
          <p:nvSpPr>
            <p:cNvPr id="6" name="object 6"/>
            <p:cNvSpPr/>
            <p:nvPr/>
          </p:nvSpPr>
          <p:spPr>
            <a:xfrm>
              <a:off x="0" y="7856309"/>
              <a:ext cx="1011555" cy="2022475"/>
            </a:xfrm>
            <a:custGeom>
              <a:avLst/>
              <a:gdLst/>
              <a:ahLst/>
              <a:cxnLst/>
              <a:rect l="l" t="t" r="r" b="b"/>
              <a:pathLst>
                <a:path w="1011555" h="2022475">
                  <a:moveTo>
                    <a:pt x="1011080" y="1011080"/>
                  </a:moveTo>
                  <a:lnTo>
                    <a:pt x="0" y="2022160"/>
                  </a:lnTo>
                  <a:lnTo>
                    <a:pt x="0" y="0"/>
                  </a:lnTo>
                  <a:lnTo>
                    <a:pt x="1011080" y="1011080"/>
                  </a:lnTo>
                  <a:close/>
                </a:path>
              </a:pathLst>
            </a:custGeom>
            <a:solidFill>
              <a:srgbClr val="F7FAFD"/>
            </a:solidFill>
          </p:spPr>
          <p:txBody>
            <a:bodyPr wrap="square" lIns="0" tIns="0" rIns="0" bIns="0" rtlCol="0"/>
            <a:lstStyle/>
            <a:p>
              <a:endParaRPr/>
            </a:p>
          </p:txBody>
        </p:sp>
        <p:sp>
          <p:nvSpPr>
            <p:cNvPr id="7" name="object 7"/>
            <p:cNvSpPr/>
            <p:nvPr/>
          </p:nvSpPr>
          <p:spPr>
            <a:xfrm>
              <a:off x="72265" y="9366962"/>
              <a:ext cx="953769" cy="920115"/>
            </a:xfrm>
            <a:custGeom>
              <a:avLst/>
              <a:gdLst/>
              <a:ahLst/>
              <a:cxnLst/>
              <a:rect l="l" t="t" r="r" b="b"/>
              <a:pathLst>
                <a:path w="953769" h="920115">
                  <a:moveTo>
                    <a:pt x="953712" y="33676"/>
                  </a:moveTo>
                  <a:lnTo>
                    <a:pt x="67351" y="920036"/>
                  </a:lnTo>
                  <a:lnTo>
                    <a:pt x="0" y="920036"/>
                  </a:lnTo>
                  <a:lnTo>
                    <a:pt x="920036" y="0"/>
                  </a:lnTo>
                  <a:lnTo>
                    <a:pt x="953712" y="33676"/>
                  </a:lnTo>
                  <a:close/>
                </a:path>
              </a:pathLst>
            </a:custGeom>
            <a:solidFill>
              <a:srgbClr val="97BCC7"/>
            </a:solidFill>
          </p:spPr>
          <p:txBody>
            <a:bodyPr wrap="square" lIns="0" tIns="0" rIns="0" bIns="0" rtlCol="0"/>
            <a:lstStyle/>
            <a:p>
              <a:endParaRPr/>
            </a:p>
          </p:txBody>
        </p:sp>
      </p:grpSp>
      <p:sp>
        <p:nvSpPr>
          <p:cNvPr id="8" name="object 8"/>
          <p:cNvSpPr txBox="1">
            <a:spLocks noGrp="1"/>
          </p:cNvSpPr>
          <p:nvPr>
            <p:ph type="title"/>
          </p:nvPr>
        </p:nvSpPr>
        <p:spPr>
          <a:xfrm>
            <a:off x="6781596" y="293130"/>
            <a:ext cx="6553200" cy="705321"/>
          </a:xfrm>
          <a:prstGeom prst="rect">
            <a:avLst/>
          </a:prstGeom>
        </p:spPr>
        <p:txBody>
          <a:bodyPr vert="horz" wrap="square" lIns="0" tIns="12700" rIns="0" bIns="0" rtlCol="0">
            <a:spAutoFit/>
          </a:bodyPr>
          <a:lstStyle/>
          <a:p>
            <a:pPr marL="12700">
              <a:lnSpc>
                <a:spcPct val="100000"/>
              </a:lnSpc>
              <a:spcBef>
                <a:spcPts val="100"/>
              </a:spcBef>
            </a:pPr>
            <a:r>
              <a:rPr lang="es-MX" sz="4500" spc="260" dirty="0">
                <a:solidFill>
                  <a:srgbClr val="FFFFFF"/>
                </a:solidFill>
              </a:rPr>
              <a:t>App </a:t>
            </a:r>
            <a:r>
              <a:rPr lang="es-MX" sz="4500" spc="260" dirty="0" err="1">
                <a:solidFill>
                  <a:srgbClr val="FFFFFF"/>
                </a:solidFill>
              </a:rPr>
              <a:t>Services</a:t>
            </a:r>
            <a:endParaRPr sz="4500" dirty="0"/>
          </a:p>
        </p:txBody>
      </p:sp>
      <p:pic>
        <p:nvPicPr>
          <p:cNvPr id="15" name="object 15"/>
          <p:cNvPicPr/>
          <p:nvPr/>
        </p:nvPicPr>
        <p:blipFill>
          <a:blip r:embed="rId2" cstate="print"/>
          <a:stretch>
            <a:fillRect/>
          </a:stretch>
        </p:blipFill>
        <p:spPr>
          <a:xfrm>
            <a:off x="16206089" y="293130"/>
            <a:ext cx="1362074" cy="781049"/>
          </a:xfrm>
          <a:prstGeom prst="rect">
            <a:avLst/>
          </a:prstGeom>
        </p:spPr>
      </p:pic>
      <p:sp>
        <p:nvSpPr>
          <p:cNvPr id="11" name="CuadroTexto 10">
            <a:extLst>
              <a:ext uri="{FF2B5EF4-FFF2-40B4-BE49-F238E27FC236}">
                <a16:creationId xmlns:a16="http://schemas.microsoft.com/office/drawing/2014/main" id="{E8C1AA9C-618B-4EAD-25BA-9A1AE2E391BC}"/>
              </a:ext>
            </a:extLst>
          </p:cNvPr>
          <p:cNvSpPr txBox="1"/>
          <p:nvPr/>
        </p:nvSpPr>
        <p:spPr>
          <a:xfrm>
            <a:off x="3822585" y="2886308"/>
            <a:ext cx="11430000" cy="923330"/>
          </a:xfrm>
          <a:prstGeom prst="rect">
            <a:avLst/>
          </a:prstGeom>
          <a:noFill/>
        </p:spPr>
        <p:txBody>
          <a:bodyPr wrap="square">
            <a:spAutoFit/>
          </a:bodyPr>
          <a:lstStyle/>
          <a:p>
            <a:r>
              <a:rPr lang="es-MX" sz="5400" dirty="0">
                <a:solidFill>
                  <a:schemeClr val="bg1"/>
                </a:solidFill>
              </a:rPr>
              <a:t>testwebnetmvc.azurewebsites.net</a:t>
            </a:r>
          </a:p>
        </p:txBody>
      </p:sp>
    </p:spTree>
    <p:extLst>
      <p:ext uri="{BB962C8B-B14F-4D97-AF65-F5344CB8AC3E}">
        <p14:creationId xmlns:p14="http://schemas.microsoft.com/office/powerpoint/2010/main" val="3545539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580E371-75F5-3CA7-1FE3-13BAFD6861D8}"/>
              </a:ext>
            </a:extLst>
          </p:cNvPr>
          <p:cNvSpPr>
            <a:spLocks noGrp="1"/>
          </p:cNvSpPr>
          <p:nvPr>
            <p:ph type="body" idx="1"/>
          </p:nvPr>
        </p:nvSpPr>
        <p:spPr>
          <a:xfrm>
            <a:off x="771480" y="4774171"/>
            <a:ext cx="16745039" cy="1184940"/>
          </a:xfrm>
        </p:spPr>
        <p:txBody>
          <a:bodyPr/>
          <a:lstStyle/>
          <a:p>
            <a:pPr algn="ctr"/>
            <a:r>
              <a:rPr lang="es-US" b="1"/>
              <a:t>Ejercicio practico</a:t>
            </a:r>
            <a:endParaRPr lang="es-US" b="1" dirty="0"/>
          </a:p>
          <a:p>
            <a:pPr algn="ctr"/>
            <a:r>
              <a:rPr lang="es-US" dirty="0"/>
              <a:t>Muchas gracias</a:t>
            </a:r>
          </a:p>
        </p:txBody>
      </p:sp>
    </p:spTree>
    <p:extLst>
      <p:ext uri="{BB962C8B-B14F-4D97-AF65-F5344CB8AC3E}">
        <p14:creationId xmlns:p14="http://schemas.microsoft.com/office/powerpoint/2010/main" val="24033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985260" cy="2298065"/>
            <a:chOff x="0" y="0"/>
            <a:chExt cx="3985260" cy="2298065"/>
          </a:xfrm>
        </p:grpSpPr>
        <p:sp>
          <p:nvSpPr>
            <p:cNvPr id="3" name="object 3"/>
            <p:cNvSpPr/>
            <p:nvPr/>
          </p:nvSpPr>
          <p:spPr>
            <a:xfrm>
              <a:off x="0" y="0"/>
              <a:ext cx="3328670" cy="2298065"/>
            </a:xfrm>
            <a:custGeom>
              <a:avLst/>
              <a:gdLst/>
              <a:ahLst/>
              <a:cxnLst/>
              <a:rect l="l" t="t" r="r" b="b"/>
              <a:pathLst>
                <a:path w="3328670" h="2298065">
                  <a:moveTo>
                    <a:pt x="3328402" y="0"/>
                  </a:moveTo>
                  <a:lnTo>
                    <a:pt x="1030600" y="2297802"/>
                  </a:lnTo>
                  <a:lnTo>
                    <a:pt x="0" y="1267202"/>
                  </a:lnTo>
                  <a:lnTo>
                    <a:pt x="0" y="0"/>
                  </a:lnTo>
                  <a:lnTo>
                    <a:pt x="3328402" y="0"/>
                  </a:lnTo>
                  <a:close/>
                </a:path>
              </a:pathLst>
            </a:custGeom>
            <a:solidFill>
              <a:srgbClr val="97BCC7"/>
            </a:solidFill>
          </p:spPr>
          <p:txBody>
            <a:bodyPr wrap="square" lIns="0" tIns="0" rIns="0" bIns="0" rtlCol="0"/>
            <a:lstStyle/>
            <a:p>
              <a:endParaRPr/>
            </a:p>
          </p:txBody>
        </p:sp>
        <p:sp>
          <p:nvSpPr>
            <p:cNvPr id="4" name="object 4"/>
            <p:cNvSpPr/>
            <p:nvPr/>
          </p:nvSpPr>
          <p:spPr>
            <a:xfrm>
              <a:off x="1657521" y="0"/>
              <a:ext cx="2327910" cy="2293620"/>
            </a:xfrm>
            <a:custGeom>
              <a:avLst/>
              <a:gdLst/>
              <a:ahLst/>
              <a:cxnLst/>
              <a:rect l="l" t="t" r="r" b="b"/>
              <a:pathLst>
                <a:path w="2327910" h="2293620">
                  <a:moveTo>
                    <a:pt x="2327300" y="0"/>
                  </a:moveTo>
                  <a:lnTo>
                    <a:pt x="33675" y="2293624"/>
                  </a:lnTo>
                  <a:lnTo>
                    <a:pt x="0" y="2259949"/>
                  </a:lnTo>
                  <a:lnTo>
                    <a:pt x="2259949" y="0"/>
                  </a:lnTo>
                  <a:lnTo>
                    <a:pt x="2327300" y="0"/>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3"/>
            <a:ext cx="1028700" cy="1031875"/>
          </a:xfrm>
          <a:custGeom>
            <a:avLst/>
            <a:gdLst/>
            <a:ahLst/>
            <a:cxnLst/>
            <a:rect l="l" t="t" r="r" b="b"/>
            <a:pathLst>
              <a:path w="1028700" h="1031875">
                <a:moveTo>
                  <a:pt x="1028682" y="1031335"/>
                </a:moveTo>
                <a:lnTo>
                  <a:pt x="997660" y="1031335"/>
                </a:lnTo>
                <a:lnTo>
                  <a:pt x="0" y="33675"/>
                </a:lnTo>
                <a:lnTo>
                  <a:pt x="33674" y="0"/>
                </a:lnTo>
                <a:lnTo>
                  <a:pt x="1028682" y="995007"/>
                </a:lnTo>
                <a:lnTo>
                  <a:pt x="1028682" y="1031335"/>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477589" y="243211"/>
            <a:ext cx="1362074" cy="781049"/>
          </a:xfrm>
          <a:prstGeom prst="rect">
            <a:avLst/>
          </a:prstGeom>
        </p:spPr>
      </p:pic>
      <p:pic>
        <p:nvPicPr>
          <p:cNvPr id="7" name="object 7"/>
          <p:cNvPicPr/>
          <p:nvPr/>
        </p:nvPicPr>
        <p:blipFill>
          <a:blip r:embed="rId3" cstate="print"/>
          <a:stretch>
            <a:fillRect/>
          </a:stretch>
        </p:blipFill>
        <p:spPr>
          <a:xfrm>
            <a:off x="7508623" y="7023561"/>
            <a:ext cx="3267074" cy="3263437"/>
          </a:xfrm>
          <a:prstGeom prst="rect">
            <a:avLst/>
          </a:prstGeom>
        </p:spPr>
      </p:pic>
      <p:sp>
        <p:nvSpPr>
          <p:cNvPr id="14" name="object 14"/>
          <p:cNvSpPr txBox="1">
            <a:spLocks noGrp="1"/>
          </p:cNvSpPr>
          <p:nvPr>
            <p:ph type="title"/>
          </p:nvPr>
        </p:nvSpPr>
        <p:spPr>
          <a:xfrm>
            <a:off x="4751561" y="408736"/>
            <a:ext cx="13119283" cy="559512"/>
          </a:xfrm>
          <a:prstGeom prst="rect">
            <a:avLst/>
          </a:prstGeom>
        </p:spPr>
        <p:txBody>
          <a:bodyPr vert="horz" wrap="square" lIns="0" tIns="8255" rIns="0" bIns="0" rtlCol="0">
            <a:spAutoFit/>
          </a:bodyPr>
          <a:lstStyle/>
          <a:p>
            <a:pPr marL="12700" marR="5080" indent="1354455">
              <a:lnSpc>
                <a:spcPct val="100600"/>
              </a:lnSpc>
              <a:spcBef>
                <a:spcPts val="65"/>
              </a:spcBef>
            </a:pPr>
            <a:r>
              <a:rPr lang="es-MX" sz="3850" spc="20" dirty="0">
                <a:solidFill>
                  <a:srgbClr val="FFFFFF"/>
                </a:solidFill>
              </a:rPr>
              <a:t>Modelos MVC</a:t>
            </a:r>
            <a:endParaRPr lang="es-MX" sz="3850" dirty="0"/>
          </a:p>
        </p:txBody>
      </p:sp>
      <p:cxnSp>
        <p:nvCxnSpPr>
          <p:cNvPr id="13" name="Conector recto de flecha 12">
            <a:extLst>
              <a:ext uri="{FF2B5EF4-FFF2-40B4-BE49-F238E27FC236}">
                <a16:creationId xmlns:a16="http://schemas.microsoft.com/office/drawing/2014/main" id="{BBD0A3B5-7950-6603-ED7E-ABF2001CE34C}"/>
              </a:ext>
            </a:extLst>
          </p:cNvPr>
          <p:cNvCxnSpPr/>
          <p:nvPr/>
        </p:nvCxnSpPr>
        <p:spPr>
          <a:xfrm>
            <a:off x="3985431"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Conector recto de flecha 16">
            <a:extLst>
              <a:ext uri="{FF2B5EF4-FFF2-40B4-BE49-F238E27FC236}">
                <a16:creationId xmlns:a16="http://schemas.microsoft.com/office/drawing/2014/main" id="{D6763446-650E-EBA1-CC86-973D34C144B8}"/>
              </a:ext>
            </a:extLst>
          </p:cNvPr>
          <p:cNvCxnSpPr/>
          <p:nvPr/>
        </p:nvCxnSpPr>
        <p:spPr>
          <a:xfrm>
            <a:off x="7508623"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C252F4F8-69F3-5579-1517-302FE280F788}"/>
              </a:ext>
            </a:extLst>
          </p:cNvPr>
          <p:cNvCxnSpPr/>
          <p:nvPr/>
        </p:nvCxnSpPr>
        <p:spPr>
          <a:xfrm>
            <a:off x="10972800"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9" name="Rectángulo 18">
            <a:extLst>
              <a:ext uri="{FF2B5EF4-FFF2-40B4-BE49-F238E27FC236}">
                <a16:creationId xmlns:a16="http://schemas.microsoft.com/office/drawing/2014/main" id="{DF13B323-0266-EA98-DC1D-32BC7EEC2BB6}"/>
              </a:ext>
            </a:extLst>
          </p:cNvPr>
          <p:cNvSpPr/>
          <p:nvPr/>
        </p:nvSpPr>
        <p:spPr>
          <a:xfrm>
            <a:off x="3293231" y="1790700"/>
            <a:ext cx="1384400" cy="91440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V</a:t>
            </a:r>
            <a:endParaRPr lang="es-MX" dirty="0"/>
          </a:p>
        </p:txBody>
      </p:sp>
      <p:sp>
        <p:nvSpPr>
          <p:cNvPr id="20" name="Rectángulo 19">
            <a:extLst>
              <a:ext uri="{FF2B5EF4-FFF2-40B4-BE49-F238E27FC236}">
                <a16:creationId xmlns:a16="http://schemas.microsoft.com/office/drawing/2014/main" id="{02C97EBE-8B53-33F2-0922-204AEEA1F808}"/>
              </a:ext>
            </a:extLst>
          </p:cNvPr>
          <p:cNvSpPr/>
          <p:nvPr/>
        </p:nvSpPr>
        <p:spPr>
          <a:xfrm>
            <a:off x="6816423" y="1790700"/>
            <a:ext cx="1384400" cy="9144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C</a:t>
            </a:r>
            <a:endParaRPr lang="es-MX" dirty="0"/>
          </a:p>
        </p:txBody>
      </p:sp>
      <p:sp>
        <p:nvSpPr>
          <p:cNvPr id="21" name="Rectángulo 20">
            <a:extLst>
              <a:ext uri="{FF2B5EF4-FFF2-40B4-BE49-F238E27FC236}">
                <a16:creationId xmlns:a16="http://schemas.microsoft.com/office/drawing/2014/main" id="{5376B467-FB50-C494-5A06-3BD0FC084329}"/>
              </a:ext>
            </a:extLst>
          </p:cNvPr>
          <p:cNvSpPr/>
          <p:nvPr/>
        </p:nvSpPr>
        <p:spPr>
          <a:xfrm>
            <a:off x="10280600" y="1790700"/>
            <a:ext cx="1384400" cy="9144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M</a:t>
            </a:r>
            <a:endParaRPr lang="es-MX" dirty="0"/>
          </a:p>
        </p:txBody>
      </p:sp>
      <p:cxnSp>
        <p:nvCxnSpPr>
          <p:cNvPr id="23" name="Conector recto de flecha 22">
            <a:extLst>
              <a:ext uri="{FF2B5EF4-FFF2-40B4-BE49-F238E27FC236}">
                <a16:creationId xmlns:a16="http://schemas.microsoft.com/office/drawing/2014/main" id="{8EE38E4A-DE0C-2A54-AEAA-B506A8E12AF1}"/>
              </a:ext>
            </a:extLst>
          </p:cNvPr>
          <p:cNvCxnSpPr>
            <a:cxnSpLocks/>
          </p:cNvCxnSpPr>
          <p:nvPr/>
        </p:nvCxnSpPr>
        <p:spPr>
          <a:xfrm>
            <a:off x="1657521" y="3390900"/>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96A6DD5-DA18-71F3-4604-95E7EAA8431A}"/>
              </a:ext>
            </a:extLst>
          </p:cNvPr>
          <p:cNvSpPr txBox="1"/>
          <p:nvPr/>
        </p:nvSpPr>
        <p:spPr>
          <a:xfrm>
            <a:off x="1693175" y="3575566"/>
            <a:ext cx="2134603" cy="646331"/>
          </a:xfrm>
          <a:prstGeom prst="rect">
            <a:avLst/>
          </a:prstGeom>
          <a:noFill/>
        </p:spPr>
        <p:txBody>
          <a:bodyPr wrap="square" rtlCol="0">
            <a:spAutoFit/>
          </a:bodyPr>
          <a:lstStyle/>
          <a:p>
            <a:r>
              <a:rPr lang="es-MX" dirty="0" err="1">
                <a:solidFill>
                  <a:schemeClr val="bg1"/>
                </a:solidFill>
              </a:rPr>
              <a:t>Click</a:t>
            </a:r>
            <a:r>
              <a:rPr lang="es-MX" dirty="0">
                <a:solidFill>
                  <a:schemeClr val="bg1"/>
                </a:solidFill>
              </a:rPr>
              <a:t> botón (post) red social</a:t>
            </a:r>
          </a:p>
        </p:txBody>
      </p:sp>
      <p:sp>
        <p:nvSpPr>
          <p:cNvPr id="26" name="CuadroTexto 25">
            <a:extLst>
              <a:ext uri="{FF2B5EF4-FFF2-40B4-BE49-F238E27FC236}">
                <a16:creationId xmlns:a16="http://schemas.microsoft.com/office/drawing/2014/main" id="{9FDDE674-6A8A-8C7A-0AFA-D1336EE555D8}"/>
              </a:ext>
            </a:extLst>
          </p:cNvPr>
          <p:cNvSpPr txBox="1"/>
          <p:nvPr/>
        </p:nvSpPr>
        <p:spPr>
          <a:xfrm>
            <a:off x="1693175" y="2910315"/>
            <a:ext cx="2134603" cy="369332"/>
          </a:xfrm>
          <a:prstGeom prst="rect">
            <a:avLst/>
          </a:prstGeom>
          <a:noFill/>
        </p:spPr>
        <p:txBody>
          <a:bodyPr wrap="square" rtlCol="0">
            <a:spAutoFit/>
          </a:bodyPr>
          <a:lstStyle/>
          <a:p>
            <a:r>
              <a:rPr lang="es-MX" dirty="0">
                <a:solidFill>
                  <a:schemeClr val="bg1"/>
                </a:solidFill>
              </a:rPr>
              <a:t>Evento del usuario</a:t>
            </a:r>
          </a:p>
        </p:txBody>
      </p:sp>
      <p:sp>
        <p:nvSpPr>
          <p:cNvPr id="27" name="CuadroTexto 26">
            <a:extLst>
              <a:ext uri="{FF2B5EF4-FFF2-40B4-BE49-F238E27FC236}">
                <a16:creationId xmlns:a16="http://schemas.microsoft.com/office/drawing/2014/main" id="{87C6ECFB-933F-07F6-DFD5-A1B404291A57}"/>
              </a:ext>
            </a:extLst>
          </p:cNvPr>
          <p:cNvSpPr txBox="1"/>
          <p:nvPr/>
        </p:nvSpPr>
        <p:spPr>
          <a:xfrm>
            <a:off x="9142160" y="3279647"/>
            <a:ext cx="2134603" cy="369332"/>
          </a:xfrm>
          <a:prstGeom prst="rect">
            <a:avLst/>
          </a:prstGeom>
          <a:noFill/>
        </p:spPr>
        <p:txBody>
          <a:bodyPr wrap="square" rtlCol="0">
            <a:spAutoFit/>
          </a:bodyPr>
          <a:lstStyle/>
          <a:p>
            <a:r>
              <a:rPr lang="es-MX" dirty="0">
                <a:solidFill>
                  <a:schemeClr val="bg1"/>
                </a:solidFill>
              </a:rPr>
              <a:t>Insertar data</a:t>
            </a:r>
          </a:p>
        </p:txBody>
      </p:sp>
      <p:cxnSp>
        <p:nvCxnSpPr>
          <p:cNvPr id="28" name="Conector recto de flecha 27">
            <a:extLst>
              <a:ext uri="{FF2B5EF4-FFF2-40B4-BE49-F238E27FC236}">
                <a16:creationId xmlns:a16="http://schemas.microsoft.com/office/drawing/2014/main" id="{B747F2EB-5772-A9DE-8517-0B15D1F75AF8}"/>
              </a:ext>
            </a:extLst>
          </p:cNvPr>
          <p:cNvCxnSpPr>
            <a:cxnSpLocks/>
          </p:cNvCxnSpPr>
          <p:nvPr/>
        </p:nvCxnSpPr>
        <p:spPr>
          <a:xfrm>
            <a:off x="5216366" y="3851338"/>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1FF32D3-E0DE-B00A-5DB1-2DAF1946A6F2}"/>
              </a:ext>
            </a:extLst>
          </p:cNvPr>
          <p:cNvSpPr txBox="1"/>
          <p:nvPr/>
        </p:nvSpPr>
        <p:spPr>
          <a:xfrm>
            <a:off x="5532453" y="3870672"/>
            <a:ext cx="1759501" cy="369332"/>
          </a:xfrm>
          <a:prstGeom prst="rect">
            <a:avLst/>
          </a:prstGeom>
          <a:noFill/>
        </p:spPr>
        <p:txBody>
          <a:bodyPr wrap="square" rtlCol="0">
            <a:spAutoFit/>
          </a:bodyPr>
          <a:lstStyle/>
          <a:p>
            <a:r>
              <a:rPr lang="es-MX" dirty="0" err="1">
                <a:solidFill>
                  <a:schemeClr val="bg1"/>
                </a:solidFill>
              </a:rPr>
              <a:t>AddPost</a:t>
            </a:r>
            <a:r>
              <a:rPr lang="es-MX" dirty="0">
                <a:solidFill>
                  <a:schemeClr val="bg1"/>
                </a:solidFill>
              </a:rPr>
              <a:t>()</a:t>
            </a:r>
          </a:p>
        </p:txBody>
      </p:sp>
      <p:sp>
        <p:nvSpPr>
          <p:cNvPr id="30" name="CuadroTexto 29">
            <a:extLst>
              <a:ext uri="{FF2B5EF4-FFF2-40B4-BE49-F238E27FC236}">
                <a16:creationId xmlns:a16="http://schemas.microsoft.com/office/drawing/2014/main" id="{D6CACF1D-D1DA-8CD1-0634-0CC49D4E2A99}"/>
              </a:ext>
            </a:extLst>
          </p:cNvPr>
          <p:cNvSpPr txBox="1"/>
          <p:nvPr/>
        </p:nvSpPr>
        <p:spPr>
          <a:xfrm>
            <a:off x="5448557" y="3390792"/>
            <a:ext cx="2134603" cy="369332"/>
          </a:xfrm>
          <a:prstGeom prst="rect">
            <a:avLst/>
          </a:prstGeom>
          <a:noFill/>
        </p:spPr>
        <p:txBody>
          <a:bodyPr wrap="square" rtlCol="0">
            <a:spAutoFit/>
          </a:bodyPr>
          <a:lstStyle/>
          <a:p>
            <a:r>
              <a:rPr lang="es-MX" dirty="0">
                <a:solidFill>
                  <a:schemeClr val="bg1"/>
                </a:solidFill>
              </a:rPr>
              <a:t>Invoca </a:t>
            </a:r>
            <a:r>
              <a:rPr lang="es-MX" dirty="0" err="1">
                <a:solidFill>
                  <a:schemeClr val="bg1"/>
                </a:solidFill>
              </a:rPr>
              <a:t>Accion</a:t>
            </a:r>
            <a:endParaRPr lang="es-MX" dirty="0">
              <a:solidFill>
                <a:schemeClr val="bg1"/>
              </a:solidFill>
            </a:endParaRPr>
          </a:p>
        </p:txBody>
      </p:sp>
      <p:cxnSp>
        <p:nvCxnSpPr>
          <p:cNvPr id="31" name="Conector recto de flecha 30">
            <a:extLst>
              <a:ext uri="{FF2B5EF4-FFF2-40B4-BE49-F238E27FC236}">
                <a16:creationId xmlns:a16="http://schemas.microsoft.com/office/drawing/2014/main" id="{D2B8972E-F693-1B0E-D9D9-D8BEC7D5F1D4}"/>
              </a:ext>
            </a:extLst>
          </p:cNvPr>
          <p:cNvCxnSpPr>
            <a:cxnSpLocks/>
          </p:cNvCxnSpPr>
          <p:nvPr/>
        </p:nvCxnSpPr>
        <p:spPr>
          <a:xfrm>
            <a:off x="8851818" y="3870672"/>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AE08EFE-80D2-CEBB-A183-F03430002F1D}"/>
              </a:ext>
            </a:extLst>
          </p:cNvPr>
          <p:cNvCxnSpPr>
            <a:cxnSpLocks/>
          </p:cNvCxnSpPr>
          <p:nvPr/>
        </p:nvCxnSpPr>
        <p:spPr>
          <a:xfrm>
            <a:off x="3985431" y="5063280"/>
            <a:ext cx="6987369" cy="802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7C66EE4-2E2D-A944-1A16-953172173428}"/>
              </a:ext>
            </a:extLst>
          </p:cNvPr>
          <p:cNvSpPr txBox="1"/>
          <p:nvPr/>
        </p:nvSpPr>
        <p:spPr>
          <a:xfrm>
            <a:off x="2488811" y="4878614"/>
            <a:ext cx="1759501" cy="369332"/>
          </a:xfrm>
          <a:prstGeom prst="rect">
            <a:avLst/>
          </a:prstGeom>
          <a:noFill/>
        </p:spPr>
        <p:txBody>
          <a:bodyPr wrap="square" rtlCol="0">
            <a:spAutoFit/>
          </a:bodyPr>
          <a:lstStyle/>
          <a:p>
            <a:r>
              <a:rPr lang="es-MX" dirty="0" err="1">
                <a:solidFill>
                  <a:schemeClr val="bg1"/>
                </a:solidFill>
              </a:rPr>
              <a:t>GetPost</a:t>
            </a:r>
            <a:r>
              <a:rPr lang="es-MX" dirty="0">
                <a:solidFill>
                  <a:schemeClr val="bg1"/>
                </a:solidFill>
              </a:rPr>
              <a:t>()</a:t>
            </a:r>
          </a:p>
        </p:txBody>
      </p:sp>
      <p:cxnSp>
        <p:nvCxnSpPr>
          <p:cNvPr id="35" name="Conector recto de flecha 34">
            <a:extLst>
              <a:ext uri="{FF2B5EF4-FFF2-40B4-BE49-F238E27FC236}">
                <a16:creationId xmlns:a16="http://schemas.microsoft.com/office/drawing/2014/main" id="{BA258E70-0C36-3DFD-F596-4AF2A3BCC0E4}"/>
              </a:ext>
            </a:extLst>
          </p:cNvPr>
          <p:cNvCxnSpPr>
            <a:cxnSpLocks/>
          </p:cNvCxnSpPr>
          <p:nvPr/>
        </p:nvCxnSpPr>
        <p:spPr>
          <a:xfrm flipH="1" flipV="1">
            <a:off x="3985431" y="6416328"/>
            <a:ext cx="6987369" cy="987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D3D9809B-60C0-BE98-A442-5E1955617E28}"/>
              </a:ext>
            </a:extLst>
          </p:cNvPr>
          <p:cNvSpPr txBox="1"/>
          <p:nvPr/>
        </p:nvSpPr>
        <p:spPr>
          <a:xfrm>
            <a:off x="8688939" y="5860147"/>
            <a:ext cx="1759501" cy="369332"/>
          </a:xfrm>
          <a:prstGeom prst="rect">
            <a:avLst/>
          </a:prstGeom>
          <a:noFill/>
        </p:spPr>
        <p:txBody>
          <a:bodyPr wrap="square" rtlCol="0">
            <a:spAutoFit/>
          </a:bodyPr>
          <a:lstStyle/>
          <a:p>
            <a:r>
              <a:rPr lang="es-MX" dirty="0">
                <a:solidFill>
                  <a:schemeClr val="bg1"/>
                </a:solidFill>
              </a:rPr>
              <a:t>Respuesta()</a:t>
            </a:r>
          </a:p>
        </p:txBody>
      </p:sp>
    </p:spTree>
    <p:extLst>
      <p:ext uri="{BB962C8B-B14F-4D97-AF65-F5344CB8AC3E}">
        <p14:creationId xmlns:p14="http://schemas.microsoft.com/office/powerpoint/2010/main" val="413426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985260" cy="2298065"/>
            <a:chOff x="0" y="0"/>
            <a:chExt cx="3985260" cy="2298065"/>
          </a:xfrm>
        </p:grpSpPr>
        <p:sp>
          <p:nvSpPr>
            <p:cNvPr id="3" name="object 3"/>
            <p:cNvSpPr/>
            <p:nvPr/>
          </p:nvSpPr>
          <p:spPr>
            <a:xfrm>
              <a:off x="0" y="0"/>
              <a:ext cx="3328670" cy="2298065"/>
            </a:xfrm>
            <a:custGeom>
              <a:avLst/>
              <a:gdLst/>
              <a:ahLst/>
              <a:cxnLst/>
              <a:rect l="l" t="t" r="r" b="b"/>
              <a:pathLst>
                <a:path w="3328670" h="2298065">
                  <a:moveTo>
                    <a:pt x="3328402" y="0"/>
                  </a:moveTo>
                  <a:lnTo>
                    <a:pt x="1030600" y="2297802"/>
                  </a:lnTo>
                  <a:lnTo>
                    <a:pt x="0" y="1267202"/>
                  </a:lnTo>
                  <a:lnTo>
                    <a:pt x="0" y="0"/>
                  </a:lnTo>
                  <a:lnTo>
                    <a:pt x="3328402" y="0"/>
                  </a:lnTo>
                  <a:close/>
                </a:path>
              </a:pathLst>
            </a:custGeom>
            <a:solidFill>
              <a:srgbClr val="97BCC7"/>
            </a:solidFill>
          </p:spPr>
          <p:txBody>
            <a:bodyPr wrap="square" lIns="0" tIns="0" rIns="0" bIns="0" rtlCol="0"/>
            <a:lstStyle/>
            <a:p>
              <a:endParaRPr/>
            </a:p>
          </p:txBody>
        </p:sp>
        <p:sp>
          <p:nvSpPr>
            <p:cNvPr id="4" name="object 4"/>
            <p:cNvSpPr/>
            <p:nvPr/>
          </p:nvSpPr>
          <p:spPr>
            <a:xfrm>
              <a:off x="1657521" y="0"/>
              <a:ext cx="2327910" cy="2293620"/>
            </a:xfrm>
            <a:custGeom>
              <a:avLst/>
              <a:gdLst/>
              <a:ahLst/>
              <a:cxnLst/>
              <a:rect l="l" t="t" r="r" b="b"/>
              <a:pathLst>
                <a:path w="2327910" h="2293620">
                  <a:moveTo>
                    <a:pt x="2327300" y="0"/>
                  </a:moveTo>
                  <a:lnTo>
                    <a:pt x="33675" y="2293624"/>
                  </a:lnTo>
                  <a:lnTo>
                    <a:pt x="0" y="2259949"/>
                  </a:lnTo>
                  <a:lnTo>
                    <a:pt x="2259949" y="0"/>
                  </a:lnTo>
                  <a:lnTo>
                    <a:pt x="2327300" y="0"/>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3"/>
            <a:ext cx="1028700" cy="1031875"/>
          </a:xfrm>
          <a:custGeom>
            <a:avLst/>
            <a:gdLst/>
            <a:ahLst/>
            <a:cxnLst/>
            <a:rect l="l" t="t" r="r" b="b"/>
            <a:pathLst>
              <a:path w="1028700" h="1031875">
                <a:moveTo>
                  <a:pt x="1028682" y="1031335"/>
                </a:moveTo>
                <a:lnTo>
                  <a:pt x="997660" y="1031335"/>
                </a:lnTo>
                <a:lnTo>
                  <a:pt x="0" y="33675"/>
                </a:lnTo>
                <a:lnTo>
                  <a:pt x="33674" y="0"/>
                </a:lnTo>
                <a:lnTo>
                  <a:pt x="1028682" y="995007"/>
                </a:lnTo>
                <a:lnTo>
                  <a:pt x="1028682" y="1031335"/>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477589" y="243211"/>
            <a:ext cx="1362074" cy="781049"/>
          </a:xfrm>
          <a:prstGeom prst="rect">
            <a:avLst/>
          </a:prstGeom>
        </p:spPr>
      </p:pic>
      <p:pic>
        <p:nvPicPr>
          <p:cNvPr id="7" name="object 7"/>
          <p:cNvPicPr/>
          <p:nvPr/>
        </p:nvPicPr>
        <p:blipFill>
          <a:blip r:embed="rId3" cstate="print"/>
          <a:stretch>
            <a:fillRect/>
          </a:stretch>
        </p:blipFill>
        <p:spPr>
          <a:xfrm>
            <a:off x="7508623" y="7023561"/>
            <a:ext cx="3267074" cy="3263437"/>
          </a:xfrm>
          <a:prstGeom prst="rect">
            <a:avLst/>
          </a:prstGeom>
        </p:spPr>
      </p:pic>
      <p:sp>
        <p:nvSpPr>
          <p:cNvPr id="14" name="object 14"/>
          <p:cNvSpPr txBox="1">
            <a:spLocks noGrp="1"/>
          </p:cNvSpPr>
          <p:nvPr>
            <p:ph type="title"/>
          </p:nvPr>
        </p:nvSpPr>
        <p:spPr>
          <a:xfrm>
            <a:off x="4751561" y="408736"/>
            <a:ext cx="13119283" cy="559512"/>
          </a:xfrm>
          <a:prstGeom prst="rect">
            <a:avLst/>
          </a:prstGeom>
        </p:spPr>
        <p:txBody>
          <a:bodyPr vert="horz" wrap="square" lIns="0" tIns="8255" rIns="0" bIns="0" rtlCol="0">
            <a:spAutoFit/>
          </a:bodyPr>
          <a:lstStyle/>
          <a:p>
            <a:pPr marL="12700" marR="5080" indent="1354455">
              <a:lnSpc>
                <a:spcPct val="100600"/>
              </a:lnSpc>
              <a:spcBef>
                <a:spcPts val="65"/>
              </a:spcBef>
            </a:pPr>
            <a:r>
              <a:rPr lang="es-MX" sz="3850" spc="20" dirty="0">
                <a:solidFill>
                  <a:srgbClr val="FFFFFF"/>
                </a:solidFill>
              </a:rPr>
              <a:t>Modelos MVP</a:t>
            </a:r>
            <a:endParaRPr lang="es-MX" sz="3850" dirty="0"/>
          </a:p>
        </p:txBody>
      </p:sp>
      <p:cxnSp>
        <p:nvCxnSpPr>
          <p:cNvPr id="13" name="Conector recto de flecha 12">
            <a:extLst>
              <a:ext uri="{FF2B5EF4-FFF2-40B4-BE49-F238E27FC236}">
                <a16:creationId xmlns:a16="http://schemas.microsoft.com/office/drawing/2014/main" id="{BBD0A3B5-7950-6603-ED7E-ABF2001CE34C}"/>
              </a:ext>
            </a:extLst>
          </p:cNvPr>
          <p:cNvCxnSpPr/>
          <p:nvPr/>
        </p:nvCxnSpPr>
        <p:spPr>
          <a:xfrm>
            <a:off x="3985431"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Conector recto de flecha 16">
            <a:extLst>
              <a:ext uri="{FF2B5EF4-FFF2-40B4-BE49-F238E27FC236}">
                <a16:creationId xmlns:a16="http://schemas.microsoft.com/office/drawing/2014/main" id="{D6763446-650E-EBA1-CC86-973D34C144B8}"/>
              </a:ext>
            </a:extLst>
          </p:cNvPr>
          <p:cNvCxnSpPr/>
          <p:nvPr/>
        </p:nvCxnSpPr>
        <p:spPr>
          <a:xfrm>
            <a:off x="7508623"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C252F4F8-69F3-5579-1517-302FE280F788}"/>
              </a:ext>
            </a:extLst>
          </p:cNvPr>
          <p:cNvCxnSpPr/>
          <p:nvPr/>
        </p:nvCxnSpPr>
        <p:spPr>
          <a:xfrm>
            <a:off x="10972800"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9" name="Rectángulo 18">
            <a:extLst>
              <a:ext uri="{FF2B5EF4-FFF2-40B4-BE49-F238E27FC236}">
                <a16:creationId xmlns:a16="http://schemas.microsoft.com/office/drawing/2014/main" id="{DF13B323-0266-EA98-DC1D-32BC7EEC2BB6}"/>
              </a:ext>
            </a:extLst>
          </p:cNvPr>
          <p:cNvSpPr/>
          <p:nvPr/>
        </p:nvSpPr>
        <p:spPr>
          <a:xfrm>
            <a:off x="3293231" y="1790700"/>
            <a:ext cx="1384400" cy="91440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V</a:t>
            </a:r>
            <a:endParaRPr lang="es-MX" dirty="0"/>
          </a:p>
        </p:txBody>
      </p:sp>
      <p:sp>
        <p:nvSpPr>
          <p:cNvPr id="20" name="Rectángulo 19">
            <a:extLst>
              <a:ext uri="{FF2B5EF4-FFF2-40B4-BE49-F238E27FC236}">
                <a16:creationId xmlns:a16="http://schemas.microsoft.com/office/drawing/2014/main" id="{02C97EBE-8B53-33F2-0922-204AEEA1F808}"/>
              </a:ext>
            </a:extLst>
          </p:cNvPr>
          <p:cNvSpPr/>
          <p:nvPr/>
        </p:nvSpPr>
        <p:spPr>
          <a:xfrm>
            <a:off x="6816423" y="1790700"/>
            <a:ext cx="1384400" cy="9144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P</a:t>
            </a:r>
            <a:endParaRPr lang="es-MX" dirty="0"/>
          </a:p>
        </p:txBody>
      </p:sp>
      <p:sp>
        <p:nvSpPr>
          <p:cNvPr id="21" name="Rectángulo 20">
            <a:extLst>
              <a:ext uri="{FF2B5EF4-FFF2-40B4-BE49-F238E27FC236}">
                <a16:creationId xmlns:a16="http://schemas.microsoft.com/office/drawing/2014/main" id="{5376B467-FB50-C494-5A06-3BD0FC084329}"/>
              </a:ext>
            </a:extLst>
          </p:cNvPr>
          <p:cNvSpPr/>
          <p:nvPr/>
        </p:nvSpPr>
        <p:spPr>
          <a:xfrm>
            <a:off x="10280600" y="1790700"/>
            <a:ext cx="1384400" cy="9144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M</a:t>
            </a:r>
            <a:endParaRPr lang="es-MX" dirty="0"/>
          </a:p>
        </p:txBody>
      </p:sp>
      <p:cxnSp>
        <p:nvCxnSpPr>
          <p:cNvPr id="23" name="Conector recto de flecha 22">
            <a:extLst>
              <a:ext uri="{FF2B5EF4-FFF2-40B4-BE49-F238E27FC236}">
                <a16:creationId xmlns:a16="http://schemas.microsoft.com/office/drawing/2014/main" id="{8EE38E4A-DE0C-2A54-AEAA-B506A8E12AF1}"/>
              </a:ext>
            </a:extLst>
          </p:cNvPr>
          <p:cNvCxnSpPr>
            <a:cxnSpLocks/>
          </p:cNvCxnSpPr>
          <p:nvPr/>
        </p:nvCxnSpPr>
        <p:spPr>
          <a:xfrm>
            <a:off x="1657521" y="3390900"/>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96A6DD5-DA18-71F3-4604-95E7EAA8431A}"/>
              </a:ext>
            </a:extLst>
          </p:cNvPr>
          <p:cNvSpPr txBox="1"/>
          <p:nvPr/>
        </p:nvSpPr>
        <p:spPr>
          <a:xfrm>
            <a:off x="1693175" y="3575566"/>
            <a:ext cx="2134603" cy="646331"/>
          </a:xfrm>
          <a:prstGeom prst="rect">
            <a:avLst/>
          </a:prstGeom>
          <a:noFill/>
        </p:spPr>
        <p:txBody>
          <a:bodyPr wrap="square" rtlCol="0">
            <a:spAutoFit/>
          </a:bodyPr>
          <a:lstStyle/>
          <a:p>
            <a:r>
              <a:rPr lang="es-MX" dirty="0" err="1">
                <a:solidFill>
                  <a:schemeClr val="bg1"/>
                </a:solidFill>
              </a:rPr>
              <a:t>Click</a:t>
            </a:r>
            <a:r>
              <a:rPr lang="es-MX" dirty="0">
                <a:solidFill>
                  <a:schemeClr val="bg1"/>
                </a:solidFill>
              </a:rPr>
              <a:t> botón (post) red social</a:t>
            </a:r>
          </a:p>
        </p:txBody>
      </p:sp>
      <p:sp>
        <p:nvSpPr>
          <p:cNvPr id="26" name="CuadroTexto 25">
            <a:extLst>
              <a:ext uri="{FF2B5EF4-FFF2-40B4-BE49-F238E27FC236}">
                <a16:creationId xmlns:a16="http://schemas.microsoft.com/office/drawing/2014/main" id="{9FDDE674-6A8A-8C7A-0AFA-D1336EE555D8}"/>
              </a:ext>
            </a:extLst>
          </p:cNvPr>
          <p:cNvSpPr txBox="1"/>
          <p:nvPr/>
        </p:nvSpPr>
        <p:spPr>
          <a:xfrm>
            <a:off x="1693175" y="2910315"/>
            <a:ext cx="2134603" cy="369332"/>
          </a:xfrm>
          <a:prstGeom prst="rect">
            <a:avLst/>
          </a:prstGeom>
          <a:noFill/>
        </p:spPr>
        <p:txBody>
          <a:bodyPr wrap="square" rtlCol="0">
            <a:spAutoFit/>
          </a:bodyPr>
          <a:lstStyle/>
          <a:p>
            <a:r>
              <a:rPr lang="es-MX" dirty="0">
                <a:solidFill>
                  <a:schemeClr val="bg1"/>
                </a:solidFill>
              </a:rPr>
              <a:t>Evento del usuario</a:t>
            </a:r>
          </a:p>
        </p:txBody>
      </p:sp>
      <p:sp>
        <p:nvSpPr>
          <p:cNvPr id="27" name="CuadroTexto 26">
            <a:extLst>
              <a:ext uri="{FF2B5EF4-FFF2-40B4-BE49-F238E27FC236}">
                <a16:creationId xmlns:a16="http://schemas.microsoft.com/office/drawing/2014/main" id="{87C6ECFB-933F-07F6-DFD5-A1B404291A57}"/>
              </a:ext>
            </a:extLst>
          </p:cNvPr>
          <p:cNvSpPr txBox="1"/>
          <p:nvPr/>
        </p:nvSpPr>
        <p:spPr>
          <a:xfrm>
            <a:off x="9142160" y="3279647"/>
            <a:ext cx="2134603" cy="369332"/>
          </a:xfrm>
          <a:prstGeom prst="rect">
            <a:avLst/>
          </a:prstGeom>
          <a:noFill/>
        </p:spPr>
        <p:txBody>
          <a:bodyPr wrap="square" rtlCol="0">
            <a:spAutoFit/>
          </a:bodyPr>
          <a:lstStyle/>
          <a:p>
            <a:r>
              <a:rPr lang="es-MX" dirty="0">
                <a:solidFill>
                  <a:schemeClr val="bg1"/>
                </a:solidFill>
              </a:rPr>
              <a:t>Insertar data</a:t>
            </a:r>
          </a:p>
        </p:txBody>
      </p:sp>
      <p:cxnSp>
        <p:nvCxnSpPr>
          <p:cNvPr id="28" name="Conector recto de flecha 27">
            <a:extLst>
              <a:ext uri="{FF2B5EF4-FFF2-40B4-BE49-F238E27FC236}">
                <a16:creationId xmlns:a16="http://schemas.microsoft.com/office/drawing/2014/main" id="{B747F2EB-5772-A9DE-8517-0B15D1F75AF8}"/>
              </a:ext>
            </a:extLst>
          </p:cNvPr>
          <p:cNvCxnSpPr>
            <a:cxnSpLocks/>
          </p:cNvCxnSpPr>
          <p:nvPr/>
        </p:nvCxnSpPr>
        <p:spPr>
          <a:xfrm>
            <a:off x="5216366" y="3851338"/>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1FF32D3-E0DE-B00A-5DB1-2DAF1946A6F2}"/>
              </a:ext>
            </a:extLst>
          </p:cNvPr>
          <p:cNvSpPr txBox="1"/>
          <p:nvPr/>
        </p:nvSpPr>
        <p:spPr>
          <a:xfrm>
            <a:off x="5532453" y="3870672"/>
            <a:ext cx="1759501" cy="369332"/>
          </a:xfrm>
          <a:prstGeom prst="rect">
            <a:avLst/>
          </a:prstGeom>
          <a:noFill/>
        </p:spPr>
        <p:txBody>
          <a:bodyPr wrap="square" rtlCol="0">
            <a:spAutoFit/>
          </a:bodyPr>
          <a:lstStyle/>
          <a:p>
            <a:r>
              <a:rPr lang="es-MX" dirty="0" err="1">
                <a:solidFill>
                  <a:schemeClr val="bg1"/>
                </a:solidFill>
              </a:rPr>
              <a:t>AddPost</a:t>
            </a:r>
            <a:r>
              <a:rPr lang="es-MX" dirty="0">
                <a:solidFill>
                  <a:schemeClr val="bg1"/>
                </a:solidFill>
              </a:rPr>
              <a:t>()</a:t>
            </a:r>
          </a:p>
        </p:txBody>
      </p:sp>
      <p:sp>
        <p:nvSpPr>
          <p:cNvPr id="30" name="CuadroTexto 29">
            <a:extLst>
              <a:ext uri="{FF2B5EF4-FFF2-40B4-BE49-F238E27FC236}">
                <a16:creationId xmlns:a16="http://schemas.microsoft.com/office/drawing/2014/main" id="{D6CACF1D-D1DA-8CD1-0634-0CC49D4E2A99}"/>
              </a:ext>
            </a:extLst>
          </p:cNvPr>
          <p:cNvSpPr txBox="1"/>
          <p:nvPr/>
        </p:nvSpPr>
        <p:spPr>
          <a:xfrm>
            <a:off x="5448557" y="3390792"/>
            <a:ext cx="2134603" cy="369332"/>
          </a:xfrm>
          <a:prstGeom prst="rect">
            <a:avLst/>
          </a:prstGeom>
          <a:noFill/>
        </p:spPr>
        <p:txBody>
          <a:bodyPr wrap="square" rtlCol="0">
            <a:spAutoFit/>
          </a:bodyPr>
          <a:lstStyle/>
          <a:p>
            <a:r>
              <a:rPr lang="es-MX" dirty="0">
                <a:solidFill>
                  <a:schemeClr val="bg1"/>
                </a:solidFill>
              </a:rPr>
              <a:t>Invoca </a:t>
            </a:r>
            <a:r>
              <a:rPr lang="es-MX" dirty="0" err="1">
                <a:solidFill>
                  <a:schemeClr val="bg1"/>
                </a:solidFill>
              </a:rPr>
              <a:t>Accion</a:t>
            </a:r>
            <a:endParaRPr lang="es-MX" dirty="0">
              <a:solidFill>
                <a:schemeClr val="bg1"/>
              </a:solidFill>
            </a:endParaRPr>
          </a:p>
        </p:txBody>
      </p:sp>
      <p:cxnSp>
        <p:nvCxnSpPr>
          <p:cNvPr id="31" name="Conector recto de flecha 30">
            <a:extLst>
              <a:ext uri="{FF2B5EF4-FFF2-40B4-BE49-F238E27FC236}">
                <a16:creationId xmlns:a16="http://schemas.microsoft.com/office/drawing/2014/main" id="{D2B8972E-F693-1B0E-D9D9-D8BEC7D5F1D4}"/>
              </a:ext>
            </a:extLst>
          </p:cNvPr>
          <p:cNvCxnSpPr>
            <a:cxnSpLocks/>
          </p:cNvCxnSpPr>
          <p:nvPr/>
        </p:nvCxnSpPr>
        <p:spPr>
          <a:xfrm>
            <a:off x="8851818" y="3870672"/>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AE08EFE-80D2-CEBB-A183-F03430002F1D}"/>
              </a:ext>
            </a:extLst>
          </p:cNvPr>
          <p:cNvCxnSpPr>
            <a:cxnSpLocks/>
          </p:cNvCxnSpPr>
          <p:nvPr/>
        </p:nvCxnSpPr>
        <p:spPr>
          <a:xfrm flipH="1">
            <a:off x="7848600" y="4878614"/>
            <a:ext cx="31242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7C66EE4-2E2D-A944-1A16-953172173428}"/>
              </a:ext>
            </a:extLst>
          </p:cNvPr>
          <p:cNvSpPr txBox="1"/>
          <p:nvPr/>
        </p:nvSpPr>
        <p:spPr>
          <a:xfrm>
            <a:off x="8708649" y="4352120"/>
            <a:ext cx="1759501" cy="369332"/>
          </a:xfrm>
          <a:prstGeom prst="rect">
            <a:avLst/>
          </a:prstGeom>
          <a:noFill/>
        </p:spPr>
        <p:txBody>
          <a:bodyPr wrap="square" rtlCol="0">
            <a:spAutoFit/>
          </a:bodyPr>
          <a:lstStyle/>
          <a:p>
            <a:r>
              <a:rPr lang="es-MX" dirty="0" err="1">
                <a:solidFill>
                  <a:schemeClr val="bg1"/>
                </a:solidFill>
              </a:rPr>
              <a:t>GetPost</a:t>
            </a:r>
            <a:r>
              <a:rPr lang="es-MX" dirty="0">
                <a:solidFill>
                  <a:schemeClr val="bg1"/>
                </a:solidFill>
              </a:rPr>
              <a:t>()</a:t>
            </a:r>
          </a:p>
        </p:txBody>
      </p:sp>
      <p:cxnSp>
        <p:nvCxnSpPr>
          <p:cNvPr id="35" name="Conector recto de flecha 34">
            <a:extLst>
              <a:ext uri="{FF2B5EF4-FFF2-40B4-BE49-F238E27FC236}">
                <a16:creationId xmlns:a16="http://schemas.microsoft.com/office/drawing/2014/main" id="{BA258E70-0C36-3DFD-F596-4AF2A3BCC0E4}"/>
              </a:ext>
            </a:extLst>
          </p:cNvPr>
          <p:cNvCxnSpPr>
            <a:cxnSpLocks/>
          </p:cNvCxnSpPr>
          <p:nvPr/>
        </p:nvCxnSpPr>
        <p:spPr>
          <a:xfrm flipH="1" flipV="1">
            <a:off x="4143085" y="4864330"/>
            <a:ext cx="3365538" cy="294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D3D9809B-60C0-BE98-A442-5E1955617E28}"/>
              </a:ext>
            </a:extLst>
          </p:cNvPr>
          <p:cNvSpPr txBox="1"/>
          <p:nvPr/>
        </p:nvSpPr>
        <p:spPr>
          <a:xfrm>
            <a:off x="5056922" y="4384450"/>
            <a:ext cx="1759501" cy="369332"/>
          </a:xfrm>
          <a:prstGeom prst="rect">
            <a:avLst/>
          </a:prstGeom>
          <a:noFill/>
        </p:spPr>
        <p:txBody>
          <a:bodyPr wrap="square" rtlCol="0">
            <a:spAutoFit/>
          </a:bodyPr>
          <a:lstStyle/>
          <a:p>
            <a:r>
              <a:rPr lang="es-MX" dirty="0">
                <a:solidFill>
                  <a:schemeClr val="bg1"/>
                </a:solidFill>
              </a:rPr>
              <a:t>Actualizar UI</a:t>
            </a:r>
          </a:p>
        </p:txBody>
      </p:sp>
    </p:spTree>
    <p:extLst>
      <p:ext uri="{BB962C8B-B14F-4D97-AF65-F5344CB8AC3E}">
        <p14:creationId xmlns:p14="http://schemas.microsoft.com/office/powerpoint/2010/main" val="76008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985260" cy="2298065"/>
            <a:chOff x="0" y="0"/>
            <a:chExt cx="3985260" cy="2298065"/>
          </a:xfrm>
        </p:grpSpPr>
        <p:sp>
          <p:nvSpPr>
            <p:cNvPr id="3" name="object 3"/>
            <p:cNvSpPr/>
            <p:nvPr/>
          </p:nvSpPr>
          <p:spPr>
            <a:xfrm>
              <a:off x="0" y="0"/>
              <a:ext cx="3328670" cy="2298065"/>
            </a:xfrm>
            <a:custGeom>
              <a:avLst/>
              <a:gdLst/>
              <a:ahLst/>
              <a:cxnLst/>
              <a:rect l="l" t="t" r="r" b="b"/>
              <a:pathLst>
                <a:path w="3328670" h="2298065">
                  <a:moveTo>
                    <a:pt x="3328402" y="0"/>
                  </a:moveTo>
                  <a:lnTo>
                    <a:pt x="1030600" y="2297802"/>
                  </a:lnTo>
                  <a:lnTo>
                    <a:pt x="0" y="1267202"/>
                  </a:lnTo>
                  <a:lnTo>
                    <a:pt x="0" y="0"/>
                  </a:lnTo>
                  <a:lnTo>
                    <a:pt x="3328402" y="0"/>
                  </a:lnTo>
                  <a:close/>
                </a:path>
              </a:pathLst>
            </a:custGeom>
            <a:solidFill>
              <a:srgbClr val="97BCC7"/>
            </a:solidFill>
          </p:spPr>
          <p:txBody>
            <a:bodyPr wrap="square" lIns="0" tIns="0" rIns="0" bIns="0" rtlCol="0"/>
            <a:lstStyle/>
            <a:p>
              <a:endParaRPr/>
            </a:p>
          </p:txBody>
        </p:sp>
        <p:sp>
          <p:nvSpPr>
            <p:cNvPr id="4" name="object 4"/>
            <p:cNvSpPr/>
            <p:nvPr/>
          </p:nvSpPr>
          <p:spPr>
            <a:xfrm>
              <a:off x="1657521" y="0"/>
              <a:ext cx="2327910" cy="2293620"/>
            </a:xfrm>
            <a:custGeom>
              <a:avLst/>
              <a:gdLst/>
              <a:ahLst/>
              <a:cxnLst/>
              <a:rect l="l" t="t" r="r" b="b"/>
              <a:pathLst>
                <a:path w="2327910" h="2293620">
                  <a:moveTo>
                    <a:pt x="2327300" y="0"/>
                  </a:moveTo>
                  <a:lnTo>
                    <a:pt x="33675" y="2293624"/>
                  </a:lnTo>
                  <a:lnTo>
                    <a:pt x="0" y="2259949"/>
                  </a:lnTo>
                  <a:lnTo>
                    <a:pt x="2259949" y="0"/>
                  </a:lnTo>
                  <a:lnTo>
                    <a:pt x="2327300" y="0"/>
                  </a:lnTo>
                  <a:close/>
                </a:path>
              </a:pathLst>
            </a:custGeom>
            <a:solidFill>
              <a:srgbClr val="F7FAFD"/>
            </a:solidFill>
          </p:spPr>
          <p:txBody>
            <a:bodyPr wrap="square" lIns="0" tIns="0" rIns="0" bIns="0" rtlCol="0"/>
            <a:lstStyle/>
            <a:p>
              <a:endParaRPr/>
            </a:p>
          </p:txBody>
        </p:sp>
      </p:grpSp>
      <p:sp>
        <p:nvSpPr>
          <p:cNvPr id="5" name="object 5"/>
          <p:cNvSpPr/>
          <p:nvPr/>
        </p:nvSpPr>
        <p:spPr>
          <a:xfrm>
            <a:off x="17259318" y="9255663"/>
            <a:ext cx="1028700" cy="1031875"/>
          </a:xfrm>
          <a:custGeom>
            <a:avLst/>
            <a:gdLst/>
            <a:ahLst/>
            <a:cxnLst/>
            <a:rect l="l" t="t" r="r" b="b"/>
            <a:pathLst>
              <a:path w="1028700" h="1031875">
                <a:moveTo>
                  <a:pt x="1028682" y="1031335"/>
                </a:moveTo>
                <a:lnTo>
                  <a:pt x="997660" y="1031335"/>
                </a:lnTo>
                <a:lnTo>
                  <a:pt x="0" y="33675"/>
                </a:lnTo>
                <a:lnTo>
                  <a:pt x="33674" y="0"/>
                </a:lnTo>
                <a:lnTo>
                  <a:pt x="1028682" y="995007"/>
                </a:lnTo>
                <a:lnTo>
                  <a:pt x="1028682" y="1031335"/>
                </a:lnTo>
                <a:close/>
              </a:path>
            </a:pathLst>
          </a:custGeom>
          <a:solidFill>
            <a:srgbClr val="F7FAFD"/>
          </a:solidFill>
        </p:spPr>
        <p:txBody>
          <a:bodyPr wrap="square" lIns="0" tIns="0" rIns="0" bIns="0" rtlCol="0"/>
          <a:lstStyle/>
          <a:p>
            <a:endParaRPr/>
          </a:p>
        </p:txBody>
      </p:sp>
      <p:pic>
        <p:nvPicPr>
          <p:cNvPr id="6" name="object 6"/>
          <p:cNvPicPr/>
          <p:nvPr/>
        </p:nvPicPr>
        <p:blipFill>
          <a:blip r:embed="rId2" cstate="print"/>
          <a:stretch>
            <a:fillRect/>
          </a:stretch>
        </p:blipFill>
        <p:spPr>
          <a:xfrm>
            <a:off x="477589" y="243211"/>
            <a:ext cx="1362074" cy="781049"/>
          </a:xfrm>
          <a:prstGeom prst="rect">
            <a:avLst/>
          </a:prstGeom>
        </p:spPr>
      </p:pic>
      <p:pic>
        <p:nvPicPr>
          <p:cNvPr id="7" name="object 7"/>
          <p:cNvPicPr/>
          <p:nvPr/>
        </p:nvPicPr>
        <p:blipFill>
          <a:blip r:embed="rId3" cstate="print"/>
          <a:stretch>
            <a:fillRect/>
          </a:stretch>
        </p:blipFill>
        <p:spPr>
          <a:xfrm>
            <a:off x="7508623" y="7023561"/>
            <a:ext cx="3267074" cy="3263437"/>
          </a:xfrm>
          <a:prstGeom prst="rect">
            <a:avLst/>
          </a:prstGeom>
        </p:spPr>
      </p:pic>
      <p:sp>
        <p:nvSpPr>
          <p:cNvPr id="14" name="object 14"/>
          <p:cNvSpPr txBox="1">
            <a:spLocks noGrp="1"/>
          </p:cNvSpPr>
          <p:nvPr>
            <p:ph type="title"/>
          </p:nvPr>
        </p:nvSpPr>
        <p:spPr>
          <a:xfrm>
            <a:off x="4751561" y="408736"/>
            <a:ext cx="13119283" cy="559512"/>
          </a:xfrm>
          <a:prstGeom prst="rect">
            <a:avLst/>
          </a:prstGeom>
        </p:spPr>
        <p:txBody>
          <a:bodyPr vert="horz" wrap="square" lIns="0" tIns="8255" rIns="0" bIns="0" rtlCol="0">
            <a:spAutoFit/>
          </a:bodyPr>
          <a:lstStyle/>
          <a:p>
            <a:pPr marL="12700" marR="5080" indent="1354455">
              <a:lnSpc>
                <a:spcPct val="100600"/>
              </a:lnSpc>
              <a:spcBef>
                <a:spcPts val="65"/>
              </a:spcBef>
            </a:pPr>
            <a:r>
              <a:rPr lang="es-MX" sz="3850" spc="20" dirty="0">
                <a:solidFill>
                  <a:srgbClr val="FFFFFF"/>
                </a:solidFill>
              </a:rPr>
              <a:t>Modelos MVVM</a:t>
            </a:r>
            <a:endParaRPr lang="es-MX" sz="3850" dirty="0"/>
          </a:p>
        </p:txBody>
      </p:sp>
      <p:cxnSp>
        <p:nvCxnSpPr>
          <p:cNvPr id="13" name="Conector recto de flecha 12">
            <a:extLst>
              <a:ext uri="{FF2B5EF4-FFF2-40B4-BE49-F238E27FC236}">
                <a16:creationId xmlns:a16="http://schemas.microsoft.com/office/drawing/2014/main" id="{BBD0A3B5-7950-6603-ED7E-ABF2001CE34C}"/>
              </a:ext>
            </a:extLst>
          </p:cNvPr>
          <p:cNvCxnSpPr/>
          <p:nvPr/>
        </p:nvCxnSpPr>
        <p:spPr>
          <a:xfrm>
            <a:off x="3985431"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Conector recto de flecha 16">
            <a:extLst>
              <a:ext uri="{FF2B5EF4-FFF2-40B4-BE49-F238E27FC236}">
                <a16:creationId xmlns:a16="http://schemas.microsoft.com/office/drawing/2014/main" id="{D6763446-650E-EBA1-CC86-973D34C144B8}"/>
              </a:ext>
            </a:extLst>
          </p:cNvPr>
          <p:cNvCxnSpPr/>
          <p:nvPr/>
        </p:nvCxnSpPr>
        <p:spPr>
          <a:xfrm>
            <a:off x="7508623"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C252F4F8-69F3-5579-1517-302FE280F788}"/>
              </a:ext>
            </a:extLst>
          </p:cNvPr>
          <p:cNvCxnSpPr/>
          <p:nvPr/>
        </p:nvCxnSpPr>
        <p:spPr>
          <a:xfrm>
            <a:off x="10972800" y="2705100"/>
            <a:ext cx="0" cy="43184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9" name="Rectángulo 18">
            <a:extLst>
              <a:ext uri="{FF2B5EF4-FFF2-40B4-BE49-F238E27FC236}">
                <a16:creationId xmlns:a16="http://schemas.microsoft.com/office/drawing/2014/main" id="{DF13B323-0266-EA98-DC1D-32BC7EEC2BB6}"/>
              </a:ext>
            </a:extLst>
          </p:cNvPr>
          <p:cNvSpPr/>
          <p:nvPr/>
        </p:nvSpPr>
        <p:spPr>
          <a:xfrm>
            <a:off x="3293231" y="1790700"/>
            <a:ext cx="1384400" cy="91440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V</a:t>
            </a:r>
            <a:endParaRPr lang="es-MX" dirty="0"/>
          </a:p>
        </p:txBody>
      </p:sp>
      <p:sp>
        <p:nvSpPr>
          <p:cNvPr id="20" name="Rectángulo 19">
            <a:extLst>
              <a:ext uri="{FF2B5EF4-FFF2-40B4-BE49-F238E27FC236}">
                <a16:creationId xmlns:a16="http://schemas.microsoft.com/office/drawing/2014/main" id="{02C97EBE-8B53-33F2-0922-204AEEA1F808}"/>
              </a:ext>
            </a:extLst>
          </p:cNvPr>
          <p:cNvSpPr/>
          <p:nvPr/>
        </p:nvSpPr>
        <p:spPr>
          <a:xfrm>
            <a:off x="6816423" y="1790700"/>
            <a:ext cx="1384400" cy="9144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VM</a:t>
            </a:r>
            <a:endParaRPr lang="es-MX" dirty="0"/>
          </a:p>
        </p:txBody>
      </p:sp>
      <p:sp>
        <p:nvSpPr>
          <p:cNvPr id="21" name="Rectángulo 20">
            <a:extLst>
              <a:ext uri="{FF2B5EF4-FFF2-40B4-BE49-F238E27FC236}">
                <a16:creationId xmlns:a16="http://schemas.microsoft.com/office/drawing/2014/main" id="{5376B467-FB50-C494-5A06-3BD0FC084329}"/>
              </a:ext>
            </a:extLst>
          </p:cNvPr>
          <p:cNvSpPr/>
          <p:nvPr/>
        </p:nvSpPr>
        <p:spPr>
          <a:xfrm>
            <a:off x="10280600" y="1790700"/>
            <a:ext cx="1384400" cy="9144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400" dirty="0"/>
              <a:t>M</a:t>
            </a:r>
            <a:endParaRPr lang="es-MX" dirty="0"/>
          </a:p>
        </p:txBody>
      </p:sp>
      <p:cxnSp>
        <p:nvCxnSpPr>
          <p:cNvPr id="23" name="Conector recto de flecha 22">
            <a:extLst>
              <a:ext uri="{FF2B5EF4-FFF2-40B4-BE49-F238E27FC236}">
                <a16:creationId xmlns:a16="http://schemas.microsoft.com/office/drawing/2014/main" id="{8EE38E4A-DE0C-2A54-AEAA-B506A8E12AF1}"/>
              </a:ext>
            </a:extLst>
          </p:cNvPr>
          <p:cNvCxnSpPr>
            <a:cxnSpLocks/>
          </p:cNvCxnSpPr>
          <p:nvPr/>
        </p:nvCxnSpPr>
        <p:spPr>
          <a:xfrm>
            <a:off x="1657521" y="3390900"/>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96A6DD5-DA18-71F3-4604-95E7EAA8431A}"/>
              </a:ext>
            </a:extLst>
          </p:cNvPr>
          <p:cNvSpPr txBox="1"/>
          <p:nvPr/>
        </p:nvSpPr>
        <p:spPr>
          <a:xfrm>
            <a:off x="1693175" y="3575566"/>
            <a:ext cx="2134603" cy="646331"/>
          </a:xfrm>
          <a:prstGeom prst="rect">
            <a:avLst/>
          </a:prstGeom>
          <a:noFill/>
        </p:spPr>
        <p:txBody>
          <a:bodyPr wrap="square" rtlCol="0">
            <a:spAutoFit/>
          </a:bodyPr>
          <a:lstStyle/>
          <a:p>
            <a:r>
              <a:rPr lang="es-MX" dirty="0" err="1">
                <a:solidFill>
                  <a:schemeClr val="bg1"/>
                </a:solidFill>
              </a:rPr>
              <a:t>Click</a:t>
            </a:r>
            <a:r>
              <a:rPr lang="es-MX" dirty="0">
                <a:solidFill>
                  <a:schemeClr val="bg1"/>
                </a:solidFill>
              </a:rPr>
              <a:t> botón (post) red social</a:t>
            </a:r>
          </a:p>
        </p:txBody>
      </p:sp>
      <p:sp>
        <p:nvSpPr>
          <p:cNvPr id="26" name="CuadroTexto 25">
            <a:extLst>
              <a:ext uri="{FF2B5EF4-FFF2-40B4-BE49-F238E27FC236}">
                <a16:creationId xmlns:a16="http://schemas.microsoft.com/office/drawing/2014/main" id="{9FDDE674-6A8A-8C7A-0AFA-D1336EE555D8}"/>
              </a:ext>
            </a:extLst>
          </p:cNvPr>
          <p:cNvSpPr txBox="1"/>
          <p:nvPr/>
        </p:nvSpPr>
        <p:spPr>
          <a:xfrm>
            <a:off x="1693175" y="2910315"/>
            <a:ext cx="2134603" cy="369332"/>
          </a:xfrm>
          <a:prstGeom prst="rect">
            <a:avLst/>
          </a:prstGeom>
          <a:noFill/>
        </p:spPr>
        <p:txBody>
          <a:bodyPr wrap="square" rtlCol="0">
            <a:spAutoFit/>
          </a:bodyPr>
          <a:lstStyle/>
          <a:p>
            <a:r>
              <a:rPr lang="es-MX" dirty="0">
                <a:solidFill>
                  <a:schemeClr val="bg1"/>
                </a:solidFill>
              </a:rPr>
              <a:t>Evento del usuario</a:t>
            </a:r>
          </a:p>
        </p:txBody>
      </p:sp>
      <p:sp>
        <p:nvSpPr>
          <p:cNvPr id="27" name="CuadroTexto 26">
            <a:extLst>
              <a:ext uri="{FF2B5EF4-FFF2-40B4-BE49-F238E27FC236}">
                <a16:creationId xmlns:a16="http://schemas.microsoft.com/office/drawing/2014/main" id="{87C6ECFB-933F-07F6-DFD5-A1B404291A57}"/>
              </a:ext>
            </a:extLst>
          </p:cNvPr>
          <p:cNvSpPr txBox="1"/>
          <p:nvPr/>
        </p:nvSpPr>
        <p:spPr>
          <a:xfrm>
            <a:off x="9142160" y="3279647"/>
            <a:ext cx="2134603" cy="369332"/>
          </a:xfrm>
          <a:prstGeom prst="rect">
            <a:avLst/>
          </a:prstGeom>
          <a:noFill/>
        </p:spPr>
        <p:txBody>
          <a:bodyPr wrap="square" rtlCol="0">
            <a:spAutoFit/>
          </a:bodyPr>
          <a:lstStyle/>
          <a:p>
            <a:r>
              <a:rPr lang="es-MX" dirty="0">
                <a:solidFill>
                  <a:schemeClr val="bg1"/>
                </a:solidFill>
              </a:rPr>
              <a:t>Insertar data</a:t>
            </a:r>
          </a:p>
        </p:txBody>
      </p:sp>
      <p:cxnSp>
        <p:nvCxnSpPr>
          <p:cNvPr id="28" name="Conector recto de flecha 27">
            <a:extLst>
              <a:ext uri="{FF2B5EF4-FFF2-40B4-BE49-F238E27FC236}">
                <a16:creationId xmlns:a16="http://schemas.microsoft.com/office/drawing/2014/main" id="{B747F2EB-5772-A9DE-8517-0B15D1F75AF8}"/>
              </a:ext>
            </a:extLst>
          </p:cNvPr>
          <p:cNvCxnSpPr>
            <a:cxnSpLocks/>
          </p:cNvCxnSpPr>
          <p:nvPr/>
        </p:nvCxnSpPr>
        <p:spPr>
          <a:xfrm>
            <a:off x="5216366" y="3851338"/>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1FF32D3-E0DE-B00A-5DB1-2DAF1946A6F2}"/>
              </a:ext>
            </a:extLst>
          </p:cNvPr>
          <p:cNvSpPr txBox="1"/>
          <p:nvPr/>
        </p:nvSpPr>
        <p:spPr>
          <a:xfrm>
            <a:off x="5532453" y="3870672"/>
            <a:ext cx="1759501" cy="369332"/>
          </a:xfrm>
          <a:prstGeom prst="rect">
            <a:avLst/>
          </a:prstGeom>
          <a:noFill/>
        </p:spPr>
        <p:txBody>
          <a:bodyPr wrap="square" rtlCol="0">
            <a:spAutoFit/>
          </a:bodyPr>
          <a:lstStyle/>
          <a:p>
            <a:r>
              <a:rPr lang="es-MX" dirty="0" err="1">
                <a:solidFill>
                  <a:schemeClr val="bg1"/>
                </a:solidFill>
              </a:rPr>
              <a:t>AddPost</a:t>
            </a:r>
            <a:r>
              <a:rPr lang="es-MX" dirty="0">
                <a:solidFill>
                  <a:schemeClr val="bg1"/>
                </a:solidFill>
              </a:rPr>
              <a:t>()</a:t>
            </a:r>
          </a:p>
        </p:txBody>
      </p:sp>
      <p:sp>
        <p:nvSpPr>
          <p:cNvPr id="30" name="CuadroTexto 29">
            <a:extLst>
              <a:ext uri="{FF2B5EF4-FFF2-40B4-BE49-F238E27FC236}">
                <a16:creationId xmlns:a16="http://schemas.microsoft.com/office/drawing/2014/main" id="{D6CACF1D-D1DA-8CD1-0634-0CC49D4E2A99}"/>
              </a:ext>
            </a:extLst>
          </p:cNvPr>
          <p:cNvSpPr txBox="1"/>
          <p:nvPr/>
        </p:nvSpPr>
        <p:spPr>
          <a:xfrm>
            <a:off x="5448557" y="3390792"/>
            <a:ext cx="2134603" cy="369332"/>
          </a:xfrm>
          <a:prstGeom prst="rect">
            <a:avLst/>
          </a:prstGeom>
          <a:noFill/>
        </p:spPr>
        <p:txBody>
          <a:bodyPr wrap="square" rtlCol="0">
            <a:spAutoFit/>
          </a:bodyPr>
          <a:lstStyle/>
          <a:p>
            <a:r>
              <a:rPr lang="es-MX" dirty="0">
                <a:solidFill>
                  <a:schemeClr val="bg1"/>
                </a:solidFill>
              </a:rPr>
              <a:t>Invoca </a:t>
            </a:r>
            <a:r>
              <a:rPr lang="es-MX" dirty="0" err="1">
                <a:solidFill>
                  <a:schemeClr val="bg1"/>
                </a:solidFill>
              </a:rPr>
              <a:t>Accion</a:t>
            </a:r>
            <a:endParaRPr lang="es-MX" dirty="0">
              <a:solidFill>
                <a:schemeClr val="bg1"/>
              </a:solidFill>
            </a:endParaRPr>
          </a:p>
        </p:txBody>
      </p:sp>
      <p:cxnSp>
        <p:nvCxnSpPr>
          <p:cNvPr id="31" name="Conector recto de flecha 30">
            <a:extLst>
              <a:ext uri="{FF2B5EF4-FFF2-40B4-BE49-F238E27FC236}">
                <a16:creationId xmlns:a16="http://schemas.microsoft.com/office/drawing/2014/main" id="{D2B8972E-F693-1B0E-D9D9-D8BEC7D5F1D4}"/>
              </a:ext>
            </a:extLst>
          </p:cNvPr>
          <p:cNvCxnSpPr>
            <a:cxnSpLocks/>
          </p:cNvCxnSpPr>
          <p:nvPr/>
        </p:nvCxnSpPr>
        <p:spPr>
          <a:xfrm>
            <a:off x="8851818" y="3870672"/>
            <a:ext cx="19238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AE08EFE-80D2-CEBB-A183-F03430002F1D}"/>
              </a:ext>
            </a:extLst>
          </p:cNvPr>
          <p:cNvCxnSpPr>
            <a:cxnSpLocks/>
          </p:cNvCxnSpPr>
          <p:nvPr/>
        </p:nvCxnSpPr>
        <p:spPr>
          <a:xfrm flipH="1">
            <a:off x="7848600" y="4878614"/>
            <a:ext cx="31242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7C66EE4-2E2D-A944-1A16-953172173428}"/>
              </a:ext>
            </a:extLst>
          </p:cNvPr>
          <p:cNvSpPr txBox="1"/>
          <p:nvPr/>
        </p:nvSpPr>
        <p:spPr>
          <a:xfrm>
            <a:off x="8708649" y="4352120"/>
            <a:ext cx="1759501" cy="369332"/>
          </a:xfrm>
          <a:prstGeom prst="rect">
            <a:avLst/>
          </a:prstGeom>
          <a:noFill/>
        </p:spPr>
        <p:txBody>
          <a:bodyPr wrap="square" rtlCol="0">
            <a:spAutoFit/>
          </a:bodyPr>
          <a:lstStyle/>
          <a:p>
            <a:r>
              <a:rPr lang="es-MX" dirty="0">
                <a:solidFill>
                  <a:schemeClr val="bg1"/>
                </a:solidFill>
              </a:rPr>
              <a:t>Datos</a:t>
            </a:r>
          </a:p>
        </p:txBody>
      </p:sp>
      <p:cxnSp>
        <p:nvCxnSpPr>
          <p:cNvPr id="35" name="Conector recto de flecha 34">
            <a:extLst>
              <a:ext uri="{FF2B5EF4-FFF2-40B4-BE49-F238E27FC236}">
                <a16:creationId xmlns:a16="http://schemas.microsoft.com/office/drawing/2014/main" id="{BA258E70-0C36-3DFD-F596-4AF2A3BCC0E4}"/>
              </a:ext>
            </a:extLst>
          </p:cNvPr>
          <p:cNvCxnSpPr>
            <a:cxnSpLocks/>
          </p:cNvCxnSpPr>
          <p:nvPr/>
        </p:nvCxnSpPr>
        <p:spPr>
          <a:xfrm flipH="1" flipV="1">
            <a:off x="4161979" y="6153238"/>
            <a:ext cx="3365538" cy="294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D3D9809B-60C0-BE98-A442-5E1955617E28}"/>
              </a:ext>
            </a:extLst>
          </p:cNvPr>
          <p:cNvSpPr txBox="1"/>
          <p:nvPr/>
        </p:nvSpPr>
        <p:spPr>
          <a:xfrm>
            <a:off x="5298554" y="5652632"/>
            <a:ext cx="1759501" cy="369332"/>
          </a:xfrm>
          <a:prstGeom prst="rect">
            <a:avLst/>
          </a:prstGeom>
          <a:noFill/>
        </p:spPr>
        <p:txBody>
          <a:bodyPr wrap="square" rtlCol="0">
            <a:spAutoFit/>
          </a:bodyPr>
          <a:lstStyle/>
          <a:p>
            <a:r>
              <a:rPr lang="es-MX" dirty="0">
                <a:solidFill>
                  <a:schemeClr val="bg1"/>
                </a:solidFill>
              </a:rPr>
              <a:t>Datos(escucha)</a:t>
            </a:r>
          </a:p>
        </p:txBody>
      </p:sp>
    </p:spTree>
    <p:extLst>
      <p:ext uri="{BB962C8B-B14F-4D97-AF65-F5344CB8AC3E}">
        <p14:creationId xmlns:p14="http://schemas.microsoft.com/office/powerpoint/2010/main" val="3614762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2525</TotalTime>
  <Words>2312</Words>
  <Application>Microsoft Office PowerPoint</Application>
  <PresentationFormat>Personalizado</PresentationFormat>
  <Paragraphs>219</Paragraphs>
  <Slides>61</Slides>
  <Notes>1</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61</vt:i4>
      </vt:variant>
    </vt:vector>
  </HeadingPairs>
  <TitlesOfParts>
    <vt:vector size="67" baseType="lpstr">
      <vt:lpstr>Arial</vt:lpstr>
      <vt:lpstr>Calibri</vt:lpstr>
      <vt:lpstr>Söhne</vt:lpstr>
      <vt:lpstr>Verdana</vt:lpstr>
      <vt:lpstr>Office Theme</vt:lpstr>
      <vt:lpstr>1_Office Theme</vt:lpstr>
      <vt:lpstr>Introducción</vt:lpstr>
      <vt:lpstr>Definición de arquitectura de software</vt:lpstr>
      <vt:lpstr>Evolución de la arquitectura de software</vt:lpstr>
      <vt:lpstr>Evolución de la arquitectura de software</vt:lpstr>
      <vt:lpstr>Estilos Arquitectónicos</vt:lpstr>
      <vt:lpstr>Patrones de Arquitectura</vt:lpstr>
      <vt:lpstr>Modelos MVC</vt:lpstr>
      <vt:lpstr>Modelos MVP</vt:lpstr>
      <vt:lpstr>Modelos MVVM</vt:lpstr>
      <vt:lpstr>Importancia de una Arquitectura Bien Diseñada.</vt:lpstr>
      <vt:lpstr>Modelo (Model): Representación de los Datos y Lógica de la Aplicación</vt:lpstr>
      <vt:lpstr>Ejemplo entidades </vt:lpstr>
      <vt:lpstr>Ejemplo Validaciones</vt:lpstr>
      <vt:lpstr> Controlador (Controller): Gestión de Eventos y Lógica de Control</vt:lpstr>
      <vt:lpstr> Controlador</vt:lpstr>
      <vt:lpstr>Vista (View): Presentación e Interfaz de Usuario</vt:lpstr>
      <vt:lpstr> Vista</vt:lpstr>
      <vt:lpstr>Relación y Colaboración Entre Componentes</vt:lpstr>
      <vt:lpstr>Relación y Colaboración Entre Componentes</vt:lpstr>
      <vt:lpstr>Relación y Colaboración Entre Componentes</vt:lpstr>
      <vt:lpstr>Desafíos y Posibles Desventajas</vt:lpstr>
      <vt:lpstr>Desarrollo Web con Frameworks MVC: Muchos frameworks web populares utilizan el patrón MVC para el desarrollo de aplicaciones web. Ejemplos incluyen Ruby on Rails (Ruby), Django (Python), Laravel (PHP), y Spring MVC (Java). Estos frameworks proporcionan estructuras predefinidas para organizar el código en modelos, vistas y controladores. Aplicaciones de Escritorio: Aplicaciones de escritorio como Microsoft Excel utilizan una variante del patrón MVC. El Modelo representa los datos en las celdas, la Vista muestra la interfaz gráfica y el Controlador maneja las interacciones del usuario (por ejemplo, hacer clic en una celda). </vt:lpstr>
      <vt:lpstr>Desarrollo de Aplicaciones Móviles: En el desarrollo de aplicaciones móviles, MVC se utiliza para organizar la estructura de código. Por ejemplo, en el desarrollo de aplicaciones iOS, los controladores de vista (View Controllers) actúan como el componente de Controlador, las vistas manejan la interfaz de usuario, y los modelos representan la lógica y los datos de la aplicación. Sistemas de Gestión de Contenidos (CMS): CMS populares como WordPress utilizan una estructura MVC. El Modelo puede gestionar la lógica del sistema, las Vistas presentan el contenido y los Controladores manejan las interacciones del usuario y la lógica de gestión de contenidos.  </vt:lpstr>
      <vt:lpstr>Presentación de PowerPoint</vt:lpstr>
      <vt:lpstr>Presentación de PowerPoint</vt:lpstr>
      <vt:lpstr>Presentación de PowerPoint</vt:lpstr>
      <vt:lpstr>Presentación de PowerPoint</vt:lpstr>
      <vt:lpstr> ASP.NET MVC: Descripción: ASP.NET MVC es un framework de desarrollo web de Microsoft que sigue el patrón MVC. Permite la construcción de aplicaciones web escalables y mantenibles. Características: Separación clara de la lógica de presentación, lógica de aplicación y lógica de datos. Uso de Razor como motor de vistas. Integración con Visual Studio para desarrollo y herramientas de depuración. Enlace: ASP.NET MVC  </vt:lpstr>
      <vt:lpstr> ASP.NET Core MVC: Descripción: ASP.NET Core MVC es la evolución de ASP.NET MVC, diseñado para ser multiplataforma y modular. Puede ejecutarse en Windows, Linux y macOS. Características: Soporte para desarrollo de aplicaciones web y API. Diseño modular y extensible. Integración con tecnologías modernas como Entity Framework Core y SignalR. Enlace: ASP.NET Core MVC   </vt:lpstr>
      <vt:lpstr> Entity Framework (EF): Descripción: Entity Framework es un ORM (Object-Relational Mapper) de Microsoft que simplifica el acceso a bases de datos relacionales desde aplicaciones .NET. Características: Mapeo objeto-relacional que facilita la manipulación de datos. Integración natural con ASP.NET MVC y ASP.NET Core MVC. Abstracción de la capa de datos que facilita el desarrollo centrado en el modelo. Enlace: Entity Framework    </vt:lpstr>
      <vt:lpstr> Blazor: Descripción: Blazor es un framework de desarrollo web de Microsoft que permite la creación de aplicaciones web interactivas utilizando C# y .NET. Características: Puede utilizarse tanto en el lado del cliente (Blazor WebAssembly) como en el lado del servidor (Blazor Server). Integración con ASP.NET Core MVC. Uso de C# para la lógica del lado del cliente. Enlace: Blazor     </vt:lpstr>
      <vt:lpstr> Windows Presentation Foundation (WPF): Descripción: WPF es un framework de desarrollo de aplicaciones de escritorio para Windows. Características: Admite la implementación del patrón MVC para la construcción de aplicaciones de escritorio. Uso de XAML para definir interfaces de usuario. Enlace de datos para vincular fácilmente vistas y modelos. Enlace: Windows Presentation Foundation (WPF)      </vt:lpstr>
      <vt:lpstr>Estructura</vt:lpstr>
      <vt:lpstr>Model</vt:lpstr>
      <vt:lpstr>Data</vt:lpstr>
      <vt:lpstr>Data</vt:lpstr>
      <vt:lpstr>Data</vt:lpstr>
      <vt:lpstr>Controllers</vt:lpstr>
      <vt:lpstr>Controllers</vt:lpstr>
      <vt:lpstr>Controllers</vt:lpstr>
      <vt:lpstr>Controllers</vt:lpstr>
      <vt:lpstr>Controllers</vt:lpstr>
      <vt:lpstr>Controllers</vt:lpstr>
      <vt:lpstr>Controllers</vt:lpstr>
      <vt:lpstr>Views</vt:lpstr>
      <vt:lpstr>Index</vt:lpstr>
      <vt:lpstr>Index</vt:lpstr>
      <vt:lpstr>Details</vt:lpstr>
      <vt:lpstr>Details</vt:lpstr>
      <vt:lpstr>Create</vt:lpstr>
      <vt:lpstr>Create</vt:lpstr>
      <vt:lpstr>Delete</vt:lpstr>
      <vt:lpstr>Edit</vt:lpstr>
      <vt:lpstr>Edit</vt:lpstr>
      <vt:lpstr>Program.cs</vt:lpstr>
      <vt:lpstr>Program.cs</vt:lpstr>
      <vt:lpstr>CI/CD</vt:lpstr>
      <vt:lpstr>CI/CD</vt:lpstr>
      <vt:lpstr>CI/CD</vt:lpstr>
      <vt:lpstr>App Services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planes enterprise (SOC)</dc:title>
  <dc:creator>Rita Ametller</dc:creator>
  <cp:keywords>DAFciX8bRfg,BADyZ5JsBsQ</cp:keywords>
  <cp:lastModifiedBy>Yoel Cerdas Villalobos</cp:lastModifiedBy>
  <cp:revision>18</cp:revision>
  <dcterms:created xsi:type="dcterms:W3CDTF">2023-03-09T19:09:06Z</dcterms:created>
  <dcterms:modified xsi:type="dcterms:W3CDTF">2023-12-06T16:16:48Z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2023-03-09T00:00:00Z</vt:filetime>
  </property>
  <property fmtid="{D5CDD505-2E9C-101B-9397-08002B2CF9AE}" pid="3" name="Creator">
    <vt:lpwstr>Canva</vt:lpwstr>
  </property>
  <property fmtid="{D5CDD505-2E9C-101B-9397-08002B2CF9AE}" pid="4" name="LastSaved">
    <vt:filetime>2023-03-09T00:00:00Z</vt:filetime>
  </property>
</Properties>
</file>